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311" r:id="rId3"/>
    <p:sldId id="437" r:id="rId4"/>
    <p:sldId id="438" r:id="rId5"/>
    <p:sldId id="450" r:id="rId6"/>
    <p:sldId id="335" r:id="rId7"/>
    <p:sldId id="343" r:id="rId8"/>
    <p:sldId id="440" r:id="rId9"/>
    <p:sldId id="444" r:id="rId10"/>
    <p:sldId id="445" r:id="rId11"/>
    <p:sldId id="446" r:id="rId12"/>
    <p:sldId id="442" r:id="rId13"/>
    <p:sldId id="348" r:id="rId14"/>
    <p:sldId id="457" r:id="rId15"/>
    <p:sldId id="447" r:id="rId16"/>
    <p:sldId id="448" r:id="rId17"/>
    <p:sldId id="449" r:id="rId18"/>
    <p:sldId id="373" r:id="rId1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1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94660"/>
  </p:normalViewPr>
  <p:slideViewPr>
    <p:cSldViewPr snapToGrid="0">
      <p:cViewPr varScale="1">
        <p:scale>
          <a:sx n="84" d="100"/>
          <a:sy n="84" d="100"/>
        </p:scale>
        <p:origin x="84"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1792266092574E-2"/>
          <c:y val="2.2784131660329925E-2"/>
          <c:w val="0.87893333733552792"/>
          <c:h val="0.75331618684784873"/>
        </c:manualLayout>
      </c:layout>
      <c:barChart>
        <c:barDir val="col"/>
        <c:grouping val="clustered"/>
        <c:varyColors val="0"/>
        <c:ser>
          <c:idx val="0"/>
          <c:order val="0"/>
          <c:tx>
            <c:strRef>
              <c:f>Sheet1!$B$1</c:f>
              <c:strCache>
                <c:ptCount val="1"/>
                <c:pt idx="0">
                  <c:v>令和5年度</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Sheet1!$A$2:$A$13</c:f>
              <c:strCache>
                <c:ptCount val="12"/>
                <c:pt idx="0">
                  <c:v>陸上</c:v>
                </c:pt>
                <c:pt idx="1">
                  <c:v>剣道</c:v>
                </c:pt>
                <c:pt idx="2">
                  <c:v>テニス</c:v>
                </c:pt>
                <c:pt idx="3">
                  <c:v>卓球</c:v>
                </c:pt>
                <c:pt idx="4">
                  <c:v>バスケ</c:v>
                </c:pt>
                <c:pt idx="5">
                  <c:v>バレー</c:v>
                </c:pt>
                <c:pt idx="6">
                  <c:v>野球</c:v>
                </c:pt>
                <c:pt idx="7">
                  <c:v>スキー</c:v>
                </c:pt>
                <c:pt idx="8">
                  <c:v>吹奏楽</c:v>
                </c:pt>
                <c:pt idx="9">
                  <c:v>文化部</c:v>
                </c:pt>
                <c:pt idx="10">
                  <c:v>外部団体</c:v>
                </c:pt>
                <c:pt idx="11">
                  <c:v>所属なし</c:v>
                </c:pt>
              </c:strCache>
            </c:strRef>
          </c:cat>
          <c:val>
            <c:numRef>
              <c:f>Sheet1!$B$2:$B$13</c:f>
              <c:numCache>
                <c:formatCode>General</c:formatCode>
                <c:ptCount val="12"/>
                <c:pt idx="0">
                  <c:v>99</c:v>
                </c:pt>
                <c:pt idx="1">
                  <c:v>4</c:v>
                </c:pt>
                <c:pt idx="2">
                  <c:v>95</c:v>
                </c:pt>
                <c:pt idx="3">
                  <c:v>68</c:v>
                </c:pt>
                <c:pt idx="4">
                  <c:v>78</c:v>
                </c:pt>
                <c:pt idx="5">
                  <c:v>46</c:v>
                </c:pt>
                <c:pt idx="6">
                  <c:v>89</c:v>
                </c:pt>
                <c:pt idx="7">
                  <c:v>12</c:v>
                </c:pt>
                <c:pt idx="8">
                  <c:v>70</c:v>
                </c:pt>
                <c:pt idx="9">
                  <c:v>69</c:v>
                </c:pt>
                <c:pt idx="10">
                  <c:v>43</c:v>
                </c:pt>
                <c:pt idx="11">
                  <c:v>13</c:v>
                </c:pt>
              </c:numCache>
            </c:numRef>
          </c:val>
          <c:extLst>
            <c:ext xmlns:c16="http://schemas.microsoft.com/office/drawing/2014/chart" uri="{C3380CC4-5D6E-409C-BE32-E72D297353CC}">
              <c16:uniqueId val="{00000000-321E-4F17-AE1A-51AE2DF32635}"/>
            </c:ext>
          </c:extLst>
        </c:ser>
        <c:ser>
          <c:idx val="1"/>
          <c:order val="1"/>
          <c:tx>
            <c:strRef>
              <c:f>Sheet1!$C$1</c:f>
              <c:strCache>
                <c:ptCount val="1"/>
                <c:pt idx="0">
                  <c:v>令和6年度</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Sheet1!$A$2:$A$13</c:f>
              <c:strCache>
                <c:ptCount val="12"/>
                <c:pt idx="0">
                  <c:v>陸上</c:v>
                </c:pt>
                <c:pt idx="1">
                  <c:v>剣道</c:v>
                </c:pt>
                <c:pt idx="2">
                  <c:v>テニス</c:v>
                </c:pt>
                <c:pt idx="3">
                  <c:v>卓球</c:v>
                </c:pt>
                <c:pt idx="4">
                  <c:v>バスケ</c:v>
                </c:pt>
                <c:pt idx="5">
                  <c:v>バレー</c:v>
                </c:pt>
                <c:pt idx="6">
                  <c:v>野球</c:v>
                </c:pt>
                <c:pt idx="7">
                  <c:v>スキー</c:v>
                </c:pt>
                <c:pt idx="8">
                  <c:v>吹奏楽</c:v>
                </c:pt>
                <c:pt idx="9">
                  <c:v>文化部</c:v>
                </c:pt>
                <c:pt idx="10">
                  <c:v>外部団体</c:v>
                </c:pt>
                <c:pt idx="11">
                  <c:v>所属なし</c:v>
                </c:pt>
              </c:strCache>
            </c:strRef>
          </c:cat>
          <c:val>
            <c:numRef>
              <c:f>Sheet1!$C$2:$C$13</c:f>
              <c:numCache>
                <c:formatCode>General</c:formatCode>
                <c:ptCount val="12"/>
                <c:pt idx="0">
                  <c:v>79</c:v>
                </c:pt>
                <c:pt idx="1">
                  <c:v>4</c:v>
                </c:pt>
                <c:pt idx="2">
                  <c:v>99</c:v>
                </c:pt>
                <c:pt idx="3">
                  <c:v>67</c:v>
                </c:pt>
                <c:pt idx="4">
                  <c:v>80</c:v>
                </c:pt>
                <c:pt idx="5">
                  <c:v>50</c:v>
                </c:pt>
                <c:pt idx="6">
                  <c:v>64</c:v>
                </c:pt>
                <c:pt idx="7">
                  <c:v>16</c:v>
                </c:pt>
                <c:pt idx="8">
                  <c:v>77</c:v>
                </c:pt>
                <c:pt idx="9">
                  <c:v>57</c:v>
                </c:pt>
                <c:pt idx="10">
                  <c:v>56</c:v>
                </c:pt>
                <c:pt idx="11">
                  <c:v>43</c:v>
                </c:pt>
              </c:numCache>
            </c:numRef>
          </c:val>
          <c:extLst>
            <c:ext xmlns:c16="http://schemas.microsoft.com/office/drawing/2014/chart" uri="{C3380CC4-5D6E-409C-BE32-E72D297353CC}">
              <c16:uniqueId val="{00000001-321E-4F17-AE1A-51AE2DF32635}"/>
            </c:ext>
          </c:extLst>
        </c:ser>
        <c:ser>
          <c:idx val="2"/>
          <c:order val="2"/>
          <c:tx>
            <c:strRef>
              <c:f>Sheet1!$D$1</c:f>
              <c:strCache>
                <c:ptCount val="1"/>
                <c:pt idx="0">
                  <c:v>令和7年度</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Sheet1!$A$2:$A$13</c:f>
              <c:strCache>
                <c:ptCount val="12"/>
                <c:pt idx="0">
                  <c:v>陸上</c:v>
                </c:pt>
                <c:pt idx="1">
                  <c:v>剣道</c:v>
                </c:pt>
                <c:pt idx="2">
                  <c:v>テニス</c:v>
                </c:pt>
                <c:pt idx="3">
                  <c:v>卓球</c:v>
                </c:pt>
                <c:pt idx="4">
                  <c:v>バスケ</c:v>
                </c:pt>
                <c:pt idx="5">
                  <c:v>バレー</c:v>
                </c:pt>
                <c:pt idx="6">
                  <c:v>野球</c:v>
                </c:pt>
                <c:pt idx="7">
                  <c:v>スキー</c:v>
                </c:pt>
                <c:pt idx="8">
                  <c:v>吹奏楽</c:v>
                </c:pt>
                <c:pt idx="9">
                  <c:v>文化部</c:v>
                </c:pt>
                <c:pt idx="10">
                  <c:v>外部団体</c:v>
                </c:pt>
                <c:pt idx="11">
                  <c:v>所属なし</c:v>
                </c:pt>
              </c:strCache>
            </c:strRef>
          </c:cat>
          <c:val>
            <c:numRef>
              <c:f>Sheet1!$D$2:$D$13</c:f>
              <c:numCache>
                <c:formatCode>General</c:formatCode>
                <c:ptCount val="12"/>
                <c:pt idx="0">
                  <c:v>79</c:v>
                </c:pt>
                <c:pt idx="1">
                  <c:v>3</c:v>
                </c:pt>
                <c:pt idx="2">
                  <c:v>91</c:v>
                </c:pt>
                <c:pt idx="3">
                  <c:v>43</c:v>
                </c:pt>
                <c:pt idx="4">
                  <c:v>73</c:v>
                </c:pt>
                <c:pt idx="5">
                  <c:v>41</c:v>
                </c:pt>
                <c:pt idx="6">
                  <c:v>67</c:v>
                </c:pt>
                <c:pt idx="7">
                  <c:v>7</c:v>
                </c:pt>
                <c:pt idx="8">
                  <c:v>67</c:v>
                </c:pt>
                <c:pt idx="9">
                  <c:v>47</c:v>
                </c:pt>
                <c:pt idx="10">
                  <c:v>45</c:v>
                </c:pt>
                <c:pt idx="11">
                  <c:v>62</c:v>
                </c:pt>
              </c:numCache>
            </c:numRef>
          </c:val>
          <c:extLst>
            <c:ext xmlns:c16="http://schemas.microsoft.com/office/drawing/2014/chart" uri="{C3380CC4-5D6E-409C-BE32-E72D297353CC}">
              <c16:uniqueId val="{00000002-321E-4F17-AE1A-51AE2DF32635}"/>
            </c:ext>
          </c:extLst>
        </c:ser>
        <c:dLbls>
          <c:dLblPos val="inEnd"/>
          <c:showLegendKey val="0"/>
          <c:showVal val="1"/>
          <c:showCatName val="0"/>
          <c:showSerName val="0"/>
          <c:showPercent val="0"/>
          <c:showBubbleSize val="0"/>
        </c:dLbls>
        <c:gapWidth val="100"/>
        <c:overlap val="-24"/>
        <c:axId val="485182376"/>
        <c:axId val="485180408"/>
      </c:barChart>
      <c:catAx>
        <c:axId val="4851823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vert="eaVert" wrap="square" anchor="ctr" anchorCtr="1"/>
          <a:lstStyle/>
          <a:p>
            <a:pPr>
              <a:defRPr sz="1197" b="0" i="0" u="none" strike="noStrike" kern="1200" baseline="0">
                <a:solidFill>
                  <a:schemeClr val="tx2"/>
                </a:solidFill>
                <a:latin typeface="+mn-lt"/>
                <a:ea typeface="+mn-ea"/>
                <a:cs typeface="+mn-cs"/>
              </a:defRPr>
            </a:pPr>
            <a:endParaRPr lang="ja-JP"/>
          </a:p>
        </c:txPr>
        <c:crossAx val="485180408"/>
        <c:crosses val="autoZero"/>
        <c:auto val="1"/>
        <c:lblAlgn val="ctr"/>
        <c:lblOffset val="100"/>
        <c:noMultiLvlLbl val="0"/>
      </c:catAx>
      <c:valAx>
        <c:axId val="48518040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crossAx val="485182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6399" cy="496889"/>
          </a:xfrm>
          <a:prstGeom prst="rect">
            <a:avLst/>
          </a:prstGeom>
        </p:spPr>
        <p:txBody>
          <a:bodyPr vert="horz" lIns="91381" tIns="45690" rIns="91381" bIns="456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9693" y="2"/>
            <a:ext cx="2946399" cy="496889"/>
          </a:xfrm>
          <a:prstGeom prst="rect">
            <a:avLst/>
          </a:prstGeom>
        </p:spPr>
        <p:txBody>
          <a:bodyPr vert="horz" lIns="91381" tIns="45690" rIns="91381" bIns="45690" rtlCol="0"/>
          <a:lstStyle>
            <a:lvl1pPr algn="r">
              <a:defRPr sz="1200"/>
            </a:lvl1pPr>
          </a:lstStyle>
          <a:p>
            <a:fld id="{E6BA5276-0BAC-4C19-BA36-8999A48F4B45}" type="datetimeFigureOut">
              <a:rPr kumimoji="1" lang="ja-JP" altLang="en-US" smtClean="0"/>
              <a:t>2025/7/22</a:t>
            </a:fld>
            <a:endParaRPr kumimoji="1" lang="ja-JP" altLang="en-US"/>
          </a:p>
        </p:txBody>
      </p:sp>
      <p:sp>
        <p:nvSpPr>
          <p:cNvPr id="4" name="フッター プレースホルダー 3"/>
          <p:cNvSpPr>
            <a:spLocks noGrp="1"/>
          </p:cNvSpPr>
          <p:nvPr>
            <p:ph type="ftr" sz="quarter" idx="2"/>
          </p:nvPr>
        </p:nvSpPr>
        <p:spPr>
          <a:xfrm>
            <a:off x="6" y="9429752"/>
            <a:ext cx="2946399" cy="496889"/>
          </a:xfrm>
          <a:prstGeom prst="rect">
            <a:avLst/>
          </a:prstGeom>
        </p:spPr>
        <p:txBody>
          <a:bodyPr vert="horz" lIns="91381" tIns="45690" rIns="91381" bIns="456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9693" y="9429752"/>
            <a:ext cx="2946399" cy="496889"/>
          </a:xfrm>
          <a:prstGeom prst="rect">
            <a:avLst/>
          </a:prstGeom>
        </p:spPr>
        <p:txBody>
          <a:bodyPr vert="horz" lIns="91381" tIns="45690" rIns="91381" bIns="45690" rtlCol="0" anchor="b"/>
          <a:lstStyle>
            <a:lvl1pPr algn="r">
              <a:defRPr sz="1200"/>
            </a:lvl1pPr>
          </a:lstStyle>
          <a:p>
            <a:fld id="{3D62F04C-C358-43D2-AAF5-ED2B92DCBEB9}" type="slidenum">
              <a:rPr kumimoji="1" lang="ja-JP" altLang="en-US" smtClean="0"/>
              <a:t>‹#›</a:t>
            </a:fld>
            <a:endParaRPr kumimoji="1" lang="ja-JP" altLang="en-US"/>
          </a:p>
        </p:txBody>
      </p:sp>
    </p:spTree>
    <p:extLst>
      <p:ext uri="{BB962C8B-B14F-4D97-AF65-F5344CB8AC3E}">
        <p14:creationId xmlns:p14="http://schemas.microsoft.com/office/powerpoint/2010/main" val="2036319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2"/>
            <a:ext cx="2946399" cy="496889"/>
          </a:xfrm>
          <a:prstGeom prst="rect">
            <a:avLst/>
          </a:prstGeom>
        </p:spPr>
        <p:txBody>
          <a:bodyPr vert="horz" lIns="91381" tIns="45690" rIns="91381" bIns="4569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3" y="2"/>
            <a:ext cx="2946399" cy="496889"/>
          </a:xfrm>
          <a:prstGeom prst="rect">
            <a:avLst/>
          </a:prstGeom>
        </p:spPr>
        <p:txBody>
          <a:bodyPr vert="horz" lIns="91381" tIns="45690" rIns="91381" bIns="45690" rtlCol="0"/>
          <a:lstStyle>
            <a:lvl1pPr algn="r">
              <a:defRPr sz="1200"/>
            </a:lvl1pPr>
          </a:lstStyle>
          <a:p>
            <a:fld id="{631A8E96-D072-4037-B525-56A145D85F36}"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64050" cy="3349625"/>
          </a:xfrm>
          <a:prstGeom prst="rect">
            <a:avLst/>
          </a:prstGeom>
          <a:noFill/>
          <a:ln w="12700">
            <a:solidFill>
              <a:prstClr val="black"/>
            </a:solidFill>
          </a:ln>
        </p:spPr>
        <p:txBody>
          <a:bodyPr vert="horz" lIns="91381" tIns="45690" rIns="91381" bIns="45690" rtlCol="0" anchor="ctr"/>
          <a:lstStyle/>
          <a:p>
            <a:endParaRPr lang="ja-JP" altLang="en-US"/>
          </a:p>
        </p:txBody>
      </p:sp>
      <p:sp>
        <p:nvSpPr>
          <p:cNvPr id="5" name="ノート プレースホルダー 4"/>
          <p:cNvSpPr>
            <a:spLocks noGrp="1"/>
          </p:cNvSpPr>
          <p:nvPr>
            <p:ph type="body" sz="quarter" idx="3"/>
          </p:nvPr>
        </p:nvSpPr>
        <p:spPr>
          <a:xfrm>
            <a:off x="679456" y="4776793"/>
            <a:ext cx="5438775" cy="3908425"/>
          </a:xfrm>
          <a:prstGeom prst="rect">
            <a:avLst/>
          </a:prstGeom>
        </p:spPr>
        <p:txBody>
          <a:bodyPr vert="horz" lIns="91381" tIns="45690" rIns="91381" bIns="4569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29752"/>
            <a:ext cx="2946399" cy="496889"/>
          </a:xfrm>
          <a:prstGeom prst="rect">
            <a:avLst/>
          </a:prstGeom>
        </p:spPr>
        <p:txBody>
          <a:bodyPr vert="horz" lIns="91381" tIns="45690" rIns="91381" bIns="4569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3" y="9429752"/>
            <a:ext cx="2946399" cy="496889"/>
          </a:xfrm>
          <a:prstGeom prst="rect">
            <a:avLst/>
          </a:prstGeom>
        </p:spPr>
        <p:txBody>
          <a:bodyPr vert="horz" lIns="91381" tIns="45690" rIns="91381" bIns="45690" rtlCol="0" anchor="b"/>
          <a:lstStyle>
            <a:lvl1pPr algn="r">
              <a:defRPr sz="1200"/>
            </a:lvl1pPr>
          </a:lstStyle>
          <a:p>
            <a:fld id="{98F5B9B3-F5EF-4678-A10B-4EAE204D8B43}" type="slidenum">
              <a:rPr kumimoji="1" lang="ja-JP" altLang="en-US" smtClean="0"/>
              <a:t>‹#›</a:t>
            </a:fld>
            <a:endParaRPr kumimoji="1" lang="ja-JP" altLang="en-US"/>
          </a:p>
        </p:txBody>
      </p:sp>
    </p:spTree>
    <p:extLst>
      <p:ext uri="{BB962C8B-B14F-4D97-AF65-F5344CB8AC3E}">
        <p14:creationId xmlns:p14="http://schemas.microsoft.com/office/powerpoint/2010/main" val="1488864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3032383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210441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44044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382948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2630091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134913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3619342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146736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806652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3054186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29FFFF-E84A-4E0B-A41B-0F0F1F0779D9}" type="datetimeFigureOut">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1530213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9FFFF-E84A-4E0B-A41B-0F0F1F0779D9}" type="datetimeFigureOut">
              <a:rPr kumimoji="1" lang="ja-JP" altLang="en-US" smtClean="0"/>
              <a:t>2025/7/22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6A2CA0-4154-4792-A9CB-FE7B49407326}" type="slidenum">
              <a:rPr kumimoji="1" lang="ja-JP" altLang="en-US" smtClean="0"/>
              <a:t>‹#›</a:t>
            </a:fld>
            <a:endParaRPr kumimoji="1" lang="ja-JP" altLang="en-US"/>
          </a:p>
        </p:txBody>
      </p:sp>
    </p:spTree>
    <p:extLst>
      <p:ext uri="{BB962C8B-B14F-4D97-AF65-F5344CB8AC3E}">
        <p14:creationId xmlns:p14="http://schemas.microsoft.com/office/powerpoint/2010/main" val="1739050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225CF0-7D7E-11AC-9FFE-75713EBF8DBD}"/>
              </a:ext>
            </a:extLst>
          </p:cNvPr>
          <p:cNvSpPr>
            <a:spLocks noGrp="1"/>
          </p:cNvSpPr>
          <p:nvPr>
            <p:ph type="ctrTitle"/>
          </p:nvPr>
        </p:nvSpPr>
        <p:spPr>
          <a:xfrm>
            <a:off x="493057" y="918658"/>
            <a:ext cx="8193741" cy="3859082"/>
          </a:xfrm>
        </p:spPr>
        <p:txBody>
          <a:bodyPr anchor="t">
            <a:normAutofit/>
          </a:bodyPr>
          <a:lstStyle/>
          <a:p>
            <a:r>
              <a:rPr lang="ja-JP" altLang="en-US" sz="2700" b="1" dirty="0" smtClean="0"/>
              <a:t>令和７年度  鹿角市中学校部活動</a:t>
            </a:r>
            <a:r>
              <a:rPr lang="ja-JP" altLang="en-US" sz="2700" b="1" dirty="0"/>
              <a:t>地域</a:t>
            </a:r>
            <a:r>
              <a:rPr lang="ja-JP" altLang="en-US" sz="2700" b="1" dirty="0" smtClean="0"/>
              <a:t>移行推進</a:t>
            </a:r>
            <a:r>
              <a:rPr lang="ja-JP" altLang="en-US" sz="2700" b="1" dirty="0"/>
              <a:t>委員会</a:t>
            </a:r>
            <a:r>
              <a:rPr lang="en-US" altLang="ja-JP" sz="3600" b="1" dirty="0" smtClean="0"/>
              <a:t/>
            </a:r>
            <a:br>
              <a:rPr lang="en-US" altLang="ja-JP" sz="3600" b="1" dirty="0" smtClean="0"/>
            </a:br>
            <a:r>
              <a:rPr lang="en-US" altLang="ja-JP" sz="3600" b="1" dirty="0" smtClean="0"/>
              <a:t/>
            </a:r>
            <a:br>
              <a:rPr lang="en-US" altLang="ja-JP" sz="3600" b="1" dirty="0" smtClean="0"/>
            </a:br>
            <a:r>
              <a:rPr lang="ja-JP" altLang="en-US" sz="3600" b="1" dirty="0" smtClean="0"/>
              <a:t>第</a:t>
            </a:r>
            <a:r>
              <a:rPr lang="ja-JP" altLang="en-US" sz="3600" b="1" dirty="0"/>
              <a:t>１</a:t>
            </a:r>
            <a:r>
              <a:rPr lang="ja-JP" altLang="en-US" sz="3600" b="1" dirty="0" smtClean="0"/>
              <a:t>回スポーツ分科会</a:t>
            </a:r>
            <a:r>
              <a:rPr lang="ja-JP" altLang="en-US" sz="2000" b="1" dirty="0" smtClean="0"/>
              <a:t>　</a:t>
            </a:r>
            <a:r>
              <a:rPr lang="ja-JP" altLang="en-US" sz="2400" b="1" dirty="0" smtClean="0"/>
              <a:t>資料</a:t>
            </a:r>
            <a:r>
              <a:rPr lang="en-US" altLang="ja-JP" sz="2400" b="1" dirty="0" smtClean="0"/>
              <a:t/>
            </a:r>
            <a:br>
              <a:rPr lang="en-US" altLang="ja-JP" sz="2400" b="1" dirty="0" smtClean="0"/>
            </a:br>
            <a:r>
              <a:rPr lang="en-US" altLang="ja-JP" sz="2000" b="1" dirty="0" smtClean="0"/>
              <a:t/>
            </a:r>
            <a:br>
              <a:rPr lang="en-US" altLang="ja-JP" sz="2000" b="1" dirty="0" smtClean="0"/>
            </a:br>
            <a:r>
              <a:rPr lang="en-US" altLang="ja-JP" sz="2000" b="1" dirty="0" smtClean="0"/>
              <a:t/>
            </a:r>
            <a:br>
              <a:rPr lang="en-US" altLang="ja-JP" sz="2000" b="1" dirty="0" smtClean="0"/>
            </a:br>
            <a:r>
              <a:rPr lang="en-US" altLang="ja-JP" sz="2000" b="1" dirty="0" smtClean="0"/>
              <a:t/>
            </a:r>
            <a:br>
              <a:rPr lang="en-US" altLang="ja-JP" sz="2000" b="1" dirty="0" smtClean="0"/>
            </a:br>
            <a:r>
              <a:rPr lang="en-US" altLang="ja-JP" sz="2000" b="1" dirty="0" smtClean="0"/>
              <a:t/>
            </a:r>
            <a:br>
              <a:rPr lang="en-US" altLang="ja-JP" sz="2000" b="1" dirty="0" smtClean="0"/>
            </a:br>
            <a:r>
              <a:rPr lang="ja-JP" altLang="en-US" sz="3600" b="1" dirty="0" smtClean="0"/>
              <a:t>「Ｒ６までの概要とＲ７の主な取組</a:t>
            </a:r>
            <a:r>
              <a:rPr lang="ja-JP" altLang="en-US" sz="3600" b="1" dirty="0" smtClean="0"/>
              <a:t>」</a:t>
            </a:r>
            <a:endParaRPr lang="ja-JP" altLang="en-US" sz="3600" dirty="0"/>
          </a:p>
        </p:txBody>
      </p:sp>
      <p:sp>
        <p:nvSpPr>
          <p:cNvPr id="3" name="字幕 2">
            <a:extLst>
              <a:ext uri="{FF2B5EF4-FFF2-40B4-BE49-F238E27FC236}">
                <a16:creationId xmlns:a16="http://schemas.microsoft.com/office/drawing/2014/main" id="{7D1F8A5F-D66D-6F06-52EE-525FDAB149B1}"/>
              </a:ext>
            </a:extLst>
          </p:cNvPr>
          <p:cNvSpPr>
            <a:spLocks noGrp="1"/>
          </p:cNvSpPr>
          <p:nvPr>
            <p:ph type="subTitle" idx="1"/>
          </p:nvPr>
        </p:nvSpPr>
        <p:spPr>
          <a:xfrm>
            <a:off x="1160927" y="5246370"/>
            <a:ext cx="6858000" cy="1405890"/>
          </a:xfrm>
        </p:spPr>
        <p:txBody>
          <a:bodyPr>
            <a:normAutofit/>
          </a:bodyPr>
          <a:lstStyle/>
          <a:p>
            <a:r>
              <a:rPr kumimoji="1" lang="ja-JP" altLang="en-US" dirty="0" smtClean="0"/>
              <a:t>令和７年７月３０日（水）</a:t>
            </a:r>
            <a:endParaRPr kumimoji="1" lang="en-US" altLang="ja-JP" dirty="0" smtClean="0"/>
          </a:p>
          <a:p>
            <a:endParaRPr lang="en-US" altLang="ja-JP" sz="800" dirty="0"/>
          </a:p>
          <a:p>
            <a:r>
              <a:rPr kumimoji="1" lang="ja-JP" altLang="en-US" dirty="0" smtClean="0"/>
              <a:t>鹿角市教育委員会</a:t>
            </a:r>
            <a:endParaRPr kumimoji="1" lang="ja-JP" altLang="en-US" dirty="0"/>
          </a:p>
        </p:txBody>
      </p:sp>
    </p:spTree>
    <p:extLst>
      <p:ext uri="{BB962C8B-B14F-4D97-AF65-F5344CB8AC3E}">
        <p14:creationId xmlns:p14="http://schemas.microsoft.com/office/powerpoint/2010/main" val="19170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60AB606-D6AE-E2FC-EE8A-16860CD6DDD0}"/>
              </a:ext>
            </a:extLst>
          </p:cNvPr>
          <p:cNvSpPr txBox="1">
            <a:spLocks/>
          </p:cNvSpPr>
          <p:nvPr/>
        </p:nvSpPr>
        <p:spPr>
          <a:xfrm>
            <a:off x="320040" y="856211"/>
            <a:ext cx="8572500" cy="1517870"/>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33350" algn="just">
              <a:lnSpc>
                <a:spcPts val="1200"/>
              </a:lnSpc>
              <a:spcAft>
                <a:spcPts val="0"/>
              </a:spcAft>
            </a:pPr>
            <a:endParaRPr lang="en-US" altLang="ja-JP" sz="1800" dirty="0" smtClean="0"/>
          </a:p>
          <a:p>
            <a:pPr marL="133350" algn="just">
              <a:lnSpc>
                <a:spcPts val="1200"/>
              </a:lnSpc>
              <a:spcAft>
                <a:spcPts val="0"/>
              </a:spcAft>
            </a:pPr>
            <a:r>
              <a:rPr lang="ja-JP" altLang="en-US" sz="1800" dirty="0" smtClean="0"/>
              <a:t>〇モデル団体活動実証事業①－２　集合型（地域クラブ活動）「ソフトテニス」</a:t>
            </a:r>
            <a:endParaRPr lang="en-US" altLang="ja-JP" sz="1800" dirty="0" smtClean="0"/>
          </a:p>
          <a:p>
            <a:endParaRPr lang="en-US" altLang="ja-JP" sz="1800" dirty="0" smtClean="0"/>
          </a:p>
          <a:p>
            <a:r>
              <a:rPr lang="ja-JP" altLang="en-US" sz="1400" dirty="0"/>
              <a:t>　　</a:t>
            </a:r>
            <a:r>
              <a:rPr lang="ja-JP" altLang="en-US" sz="1400" dirty="0" smtClean="0"/>
              <a:t>・「鹿角市ソフトテニス協会」との共催事業</a:t>
            </a:r>
            <a:endParaRPr lang="en-US" altLang="ja-JP" sz="1400" dirty="0" smtClean="0"/>
          </a:p>
          <a:p>
            <a:r>
              <a:rPr lang="ja-JP" altLang="en-US" sz="1400" dirty="0"/>
              <a:t>　</a:t>
            </a:r>
            <a:r>
              <a:rPr lang="ja-JP" altLang="en-US" sz="1400" dirty="0" smtClean="0"/>
              <a:t>　・会費等：年会費</a:t>
            </a:r>
            <a:r>
              <a:rPr lang="en-US" altLang="ja-JP" sz="1400" dirty="0"/>
              <a:t>3</a:t>
            </a:r>
            <a:r>
              <a:rPr lang="en-US" altLang="ja-JP" sz="1400" dirty="0" smtClean="0"/>
              <a:t>,500</a:t>
            </a:r>
            <a:r>
              <a:rPr lang="ja-JP" altLang="en-US" sz="1400" dirty="0" smtClean="0"/>
              <a:t>円（保険料含む）</a:t>
            </a:r>
            <a:r>
              <a:rPr lang="ja-JP" altLang="en-US" sz="1400" dirty="0"/>
              <a:t>　</a:t>
            </a:r>
            <a:r>
              <a:rPr lang="ja-JP" altLang="en-US" sz="1400" dirty="0" smtClean="0"/>
              <a:t>　　　　　</a:t>
            </a:r>
            <a:endParaRPr lang="en-US" altLang="ja-JP" sz="1400" dirty="0" smtClean="0"/>
          </a:p>
          <a:p>
            <a:r>
              <a:rPr lang="ja-JP" altLang="en-US" sz="1400" dirty="0"/>
              <a:t>　</a:t>
            </a:r>
            <a:r>
              <a:rPr lang="ja-JP" altLang="en-US" sz="1400" dirty="0" smtClean="0"/>
              <a:t>　・募集方法：４月「地域移行だより第３号」にて学校を経由して周知。オンライン受付。</a:t>
            </a:r>
            <a:endParaRPr lang="en-US" altLang="ja-JP" sz="1400" dirty="0" smtClean="0"/>
          </a:p>
          <a:p>
            <a:r>
              <a:rPr lang="ja-JP" altLang="en-US" sz="1400" dirty="0"/>
              <a:t>　</a:t>
            </a:r>
            <a:r>
              <a:rPr lang="ja-JP" altLang="en-US" sz="1400" dirty="0" smtClean="0"/>
              <a:t>　・募集対象：各校ソフトテニス部員</a:t>
            </a:r>
            <a:endParaRPr lang="ja-JP" altLang="en-US" sz="1400" dirty="0"/>
          </a:p>
        </p:txBody>
      </p:sp>
      <p:sp>
        <p:nvSpPr>
          <p:cNvPr id="9" name="正方形/長方形 8"/>
          <p:cNvSpPr/>
          <p:nvPr/>
        </p:nvSpPr>
        <p:spPr>
          <a:xfrm>
            <a:off x="830470" y="1543084"/>
            <a:ext cx="7226383" cy="830997"/>
          </a:xfrm>
          <a:prstGeom prst="rect">
            <a:avLst/>
          </a:prstGeom>
        </p:spPr>
        <p:txBody>
          <a:bodyPr wrap="square">
            <a:spAutoFit/>
          </a:bodyPr>
          <a:lstStyle/>
          <a:p>
            <a:r>
              <a:rPr lang="ja-JP" altLang="en-US" sz="1200" dirty="0" smtClean="0"/>
              <a:t>　　</a:t>
            </a:r>
            <a:endParaRPr lang="en-US" altLang="ja-JP" sz="1200" dirty="0" smtClean="0">
              <a:solidFill>
                <a:prstClr val="black"/>
              </a:solidFill>
            </a:endParaRPr>
          </a:p>
          <a:p>
            <a:pPr lvl="0"/>
            <a:endParaRPr lang="en-US" altLang="ja-JP" sz="1200" dirty="0">
              <a:solidFill>
                <a:prstClr val="black"/>
              </a:solidFill>
            </a:endParaRPr>
          </a:p>
          <a:p>
            <a:pPr lvl="0"/>
            <a:endParaRPr lang="en-US" altLang="ja-JP" sz="1200" dirty="0" smtClean="0">
              <a:solidFill>
                <a:prstClr val="black"/>
              </a:solidFill>
            </a:endParaRPr>
          </a:p>
          <a:p>
            <a:pPr lvl="0"/>
            <a:endParaRPr lang="en-US" altLang="ja-JP" sz="1200" dirty="0">
              <a:solidFill>
                <a:prstClr val="black"/>
              </a:solidFill>
            </a:endParaRPr>
          </a:p>
        </p:txBody>
      </p:sp>
      <p:sp>
        <p:nvSpPr>
          <p:cNvPr id="7" name="字幕 2">
            <a:extLst>
              <a:ext uri="{FF2B5EF4-FFF2-40B4-BE49-F238E27FC236}">
                <a16:creationId xmlns:a16="http://schemas.microsoft.com/office/drawing/2014/main" id="{899112AA-97F5-0FA3-5A70-A144207B65A7}"/>
              </a:ext>
            </a:extLst>
          </p:cNvPr>
          <p:cNvSpPr txBox="1">
            <a:spLocks/>
          </p:cNvSpPr>
          <p:nvPr/>
        </p:nvSpPr>
        <p:spPr>
          <a:xfrm>
            <a:off x="8640000" y="6480000"/>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1600" dirty="0" smtClean="0"/>
              <a:t>８</a:t>
            </a:r>
            <a:endParaRPr lang="en-US" altLang="ja-JP" sz="1600" dirty="0"/>
          </a:p>
        </p:txBody>
      </p:sp>
      <p:sp>
        <p:nvSpPr>
          <p:cNvPr id="8" name="タイトル 1">
            <a:extLst>
              <a:ext uri="{FF2B5EF4-FFF2-40B4-BE49-F238E27FC236}">
                <a16:creationId xmlns:a16="http://schemas.microsoft.com/office/drawing/2014/main" id="{CEB60874-2BD5-7CD6-0273-A4CC8617DE76}"/>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graphicFrame>
        <p:nvGraphicFramePr>
          <p:cNvPr id="10" name="表 9"/>
          <p:cNvGraphicFramePr>
            <a:graphicFrameLocks noGrp="1"/>
          </p:cNvGraphicFramePr>
          <p:nvPr>
            <p:extLst>
              <p:ext uri="{D42A27DB-BD31-4B8C-83A1-F6EECF244321}">
                <p14:modId xmlns:p14="http://schemas.microsoft.com/office/powerpoint/2010/main" val="2359438596"/>
              </p:ext>
            </p:extLst>
          </p:nvPr>
        </p:nvGraphicFramePr>
        <p:xfrm>
          <a:off x="498839" y="2332131"/>
          <a:ext cx="8013466" cy="1680360"/>
        </p:xfrm>
        <a:graphic>
          <a:graphicData uri="http://schemas.openxmlformats.org/drawingml/2006/table">
            <a:tbl>
              <a:tblPr firstRow="1" bandRow="1">
                <a:tableStyleId>{5C22544A-7EE6-4342-B048-85BDC9FD1C3A}</a:tableStyleId>
              </a:tblPr>
              <a:tblGrid>
                <a:gridCol w="1257220">
                  <a:extLst>
                    <a:ext uri="{9D8B030D-6E8A-4147-A177-3AD203B41FA5}">
                      <a16:colId xmlns:a16="http://schemas.microsoft.com/office/drawing/2014/main" val="2518988879"/>
                    </a:ext>
                  </a:extLst>
                </a:gridCol>
                <a:gridCol w="3215025">
                  <a:extLst>
                    <a:ext uri="{9D8B030D-6E8A-4147-A177-3AD203B41FA5}">
                      <a16:colId xmlns:a16="http://schemas.microsoft.com/office/drawing/2014/main" val="144876682"/>
                    </a:ext>
                  </a:extLst>
                </a:gridCol>
                <a:gridCol w="3541221">
                  <a:extLst>
                    <a:ext uri="{9D8B030D-6E8A-4147-A177-3AD203B41FA5}">
                      <a16:colId xmlns:a16="http://schemas.microsoft.com/office/drawing/2014/main" val="1497014806"/>
                    </a:ext>
                  </a:extLst>
                </a:gridCol>
              </a:tblGrid>
              <a:tr h="324000">
                <a:tc>
                  <a:txBody>
                    <a:bodyPr/>
                    <a:lstStyle/>
                    <a:p>
                      <a:endParaRPr kumimoji="1" lang="ja-JP" altLang="en-US" sz="1100" dirty="0"/>
                    </a:p>
                  </a:txBody>
                  <a:tcPr anchor="ctr"/>
                </a:tc>
                <a:tc>
                  <a:txBody>
                    <a:bodyPr/>
                    <a:lstStyle/>
                    <a:p>
                      <a:pPr algn="ctr"/>
                      <a:r>
                        <a:rPr kumimoji="1" lang="ja-JP" altLang="en-US" sz="1100" dirty="0" smtClean="0"/>
                        <a:t>令和６年度</a:t>
                      </a:r>
                      <a:endParaRPr kumimoji="1" lang="ja-JP" alt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令和７年度</a:t>
                      </a:r>
                      <a:endParaRPr kumimoji="1" lang="ja-JP" altLang="en-US" sz="1100" dirty="0"/>
                    </a:p>
                  </a:txBody>
                  <a:tcPr anchor="ctr"/>
                </a:tc>
                <a:extLst>
                  <a:ext uri="{0D108BD9-81ED-4DB2-BD59-A6C34878D82A}">
                    <a16:rowId xmlns:a16="http://schemas.microsoft.com/office/drawing/2014/main" val="1863763647"/>
                  </a:ext>
                </a:extLst>
              </a:tr>
              <a:tr h="648000">
                <a:tc>
                  <a:txBody>
                    <a:bodyPr/>
                    <a:lstStyle/>
                    <a:p>
                      <a:r>
                        <a:rPr kumimoji="1" lang="ja-JP" altLang="en-US" sz="1100" dirty="0" smtClean="0"/>
                        <a:t>申込人数</a:t>
                      </a:r>
                      <a:endParaRPr kumimoji="1" lang="ja-JP" altLang="en-US" sz="1100" dirty="0"/>
                    </a:p>
                  </a:txBody>
                  <a:tcPr anchor="ctr"/>
                </a:tc>
                <a:tc>
                  <a:txBody>
                    <a:bodyPr/>
                    <a:lstStyle/>
                    <a:p>
                      <a:r>
                        <a:rPr kumimoji="1" lang="ja-JP" altLang="en-US" sz="1100" dirty="0" smtClean="0"/>
                        <a:t>花中：男子　８人、女子　９人</a:t>
                      </a:r>
                      <a:endParaRPr kumimoji="1" lang="en-US" altLang="ja-JP" sz="1100" dirty="0" smtClean="0"/>
                    </a:p>
                    <a:p>
                      <a:r>
                        <a:rPr kumimoji="1" lang="ja-JP" altLang="en-US" sz="1100" dirty="0" smtClean="0"/>
                        <a:t>十中：男子　６人、女子１２人</a:t>
                      </a:r>
                      <a:endParaRPr kumimoji="1" lang="en-US" altLang="ja-JP" sz="1100" dirty="0" smtClean="0"/>
                    </a:p>
                    <a:p>
                      <a:r>
                        <a:rPr kumimoji="1" lang="ja-JP" altLang="en-US" sz="1100" dirty="0" smtClean="0"/>
                        <a:t>八中：男子１０人　</a:t>
                      </a:r>
                      <a:endParaRPr kumimoji="1" lang="en-US" altLang="ja-JP" sz="1100" dirty="0" smtClean="0"/>
                    </a:p>
                    <a:p>
                      <a:r>
                        <a:rPr kumimoji="1" lang="ja-JP" altLang="en-US" sz="1100" b="1" u="none" dirty="0" smtClean="0"/>
                        <a:t>　　　　　　　　　　</a:t>
                      </a:r>
                      <a:r>
                        <a:rPr kumimoji="1" lang="ja-JP" altLang="en-US" sz="1100" b="1" u="sng" dirty="0" smtClean="0"/>
                        <a:t>計４５人　</a:t>
                      </a:r>
                    </a:p>
                  </a:txBody>
                  <a:tcPr anchor="ctr"/>
                </a:tc>
                <a:tc>
                  <a:txBody>
                    <a:bodyPr/>
                    <a:lstStyle/>
                    <a:p>
                      <a:r>
                        <a:rPr kumimoji="1" lang="ja-JP" altLang="en-US" sz="1100" dirty="0" smtClean="0"/>
                        <a:t>花中</a:t>
                      </a:r>
                      <a:r>
                        <a:rPr kumimoji="1" lang="ja-JP" altLang="en-US" sz="1100" smtClean="0"/>
                        <a:t>：男子１４人</a:t>
                      </a:r>
                      <a:r>
                        <a:rPr kumimoji="1" lang="ja-JP" altLang="en-US" sz="1100" dirty="0" smtClean="0"/>
                        <a:t>、女子１０人</a:t>
                      </a:r>
                      <a:endParaRPr kumimoji="1" lang="en-US" altLang="ja-JP" sz="1100" dirty="0" smtClean="0"/>
                    </a:p>
                    <a:p>
                      <a:r>
                        <a:rPr kumimoji="1" lang="ja-JP" altLang="en-US" sz="1100" dirty="0" smtClean="0"/>
                        <a:t>十中：男子　２人、女子　６人</a:t>
                      </a:r>
                      <a:endParaRPr kumimoji="1" lang="en-US" altLang="ja-JP" sz="1100" dirty="0" smtClean="0"/>
                    </a:p>
                    <a:p>
                      <a:r>
                        <a:rPr kumimoji="1" lang="ja-JP" altLang="en-US" sz="1100" dirty="0" smtClean="0"/>
                        <a:t>八中：男子　６人</a:t>
                      </a:r>
                      <a:endParaRPr kumimoji="1" lang="en-US" altLang="ja-JP" sz="1100" dirty="0" smtClean="0"/>
                    </a:p>
                    <a:p>
                      <a:r>
                        <a:rPr kumimoji="1" lang="ja-JP" altLang="en-US" sz="1100" dirty="0" smtClean="0"/>
                        <a:t>　　　　　　　　　　</a:t>
                      </a:r>
                      <a:r>
                        <a:rPr kumimoji="1" lang="ja-JP" altLang="en-US" sz="1100" b="1" u="sng" dirty="0" smtClean="0"/>
                        <a:t>計３８人</a:t>
                      </a:r>
                      <a:r>
                        <a:rPr kumimoji="1" lang="ja-JP" altLang="en-US" sz="1100" dirty="0" smtClean="0"/>
                        <a:t>　</a:t>
                      </a:r>
                    </a:p>
                  </a:txBody>
                  <a:tcPr anchor="ctr"/>
                </a:tc>
                <a:extLst>
                  <a:ext uri="{0D108BD9-81ED-4DB2-BD59-A6C34878D82A}">
                    <a16:rowId xmlns:a16="http://schemas.microsoft.com/office/drawing/2014/main" val="3222666874"/>
                  </a:ext>
                </a:extLst>
              </a:tr>
              <a:tr h="324000">
                <a:tc>
                  <a:txBody>
                    <a:bodyPr/>
                    <a:lstStyle/>
                    <a:p>
                      <a:r>
                        <a:rPr kumimoji="1" lang="ja-JP" altLang="en-US" sz="1100" dirty="0" smtClean="0"/>
                        <a:t>部員申込率</a:t>
                      </a:r>
                      <a:endParaRPr kumimoji="1" lang="ja-JP" altLang="en-US" sz="1100" dirty="0"/>
                    </a:p>
                  </a:txBody>
                  <a:tcPr anchor="ctr"/>
                </a:tc>
                <a:tc>
                  <a:txBody>
                    <a:bodyPr/>
                    <a:lstStyle/>
                    <a:p>
                      <a:r>
                        <a:rPr kumimoji="1" lang="ja-JP" altLang="en-US" sz="1100" dirty="0" smtClean="0"/>
                        <a:t>１年生　４４％</a:t>
                      </a:r>
                      <a:endParaRPr kumimoji="1" lang="en-US" altLang="ja-JP" sz="1100" dirty="0" smtClean="0"/>
                    </a:p>
                    <a:p>
                      <a:r>
                        <a:rPr kumimoji="1" lang="ja-JP" altLang="en-US" sz="1100" dirty="0" smtClean="0"/>
                        <a:t>２年生　６４％</a:t>
                      </a:r>
                      <a:endParaRPr kumimoji="1" lang="en-US" altLang="ja-JP" sz="1100" dirty="0" smtClean="0"/>
                    </a:p>
                    <a:p>
                      <a:r>
                        <a:rPr kumimoji="1" lang="ja-JP" altLang="en-US" sz="1100" dirty="0" smtClean="0"/>
                        <a:t>３年生　２１％　　　</a:t>
                      </a:r>
                      <a:r>
                        <a:rPr kumimoji="1" lang="ja-JP" altLang="en-US" sz="1100" b="1" u="sng" dirty="0" smtClean="0"/>
                        <a:t>全体４５％</a:t>
                      </a:r>
                      <a:endParaRPr kumimoji="1" lang="ja-JP" altLang="en-US" sz="1100" b="1" u="sng" dirty="0"/>
                    </a:p>
                  </a:txBody>
                  <a:tcPr anchor="ctr"/>
                </a:tc>
                <a:tc>
                  <a:txBody>
                    <a:bodyPr/>
                    <a:lstStyle/>
                    <a:p>
                      <a:r>
                        <a:rPr kumimoji="1" lang="ja-JP" altLang="en-US" sz="1100" dirty="0" smtClean="0"/>
                        <a:t>１年生　５５％</a:t>
                      </a:r>
                      <a:endParaRPr kumimoji="1" lang="en-US" altLang="ja-JP" sz="1100" dirty="0" smtClean="0"/>
                    </a:p>
                    <a:p>
                      <a:r>
                        <a:rPr kumimoji="1" lang="ja-JP" altLang="en-US" sz="1100" dirty="0" smtClean="0"/>
                        <a:t>２年生　６８％</a:t>
                      </a:r>
                      <a:endParaRPr kumimoji="1" lang="en-US" altLang="ja-JP" sz="1100" dirty="0" smtClean="0"/>
                    </a:p>
                    <a:p>
                      <a:r>
                        <a:rPr kumimoji="1" lang="ja-JP" altLang="en-US" sz="1100" dirty="0" smtClean="0"/>
                        <a:t>３年生　１３％　　　</a:t>
                      </a:r>
                      <a:r>
                        <a:rPr kumimoji="1" lang="ja-JP" altLang="en-US" sz="1100" b="1" u="sng" dirty="0" smtClean="0"/>
                        <a:t>全体４２％</a:t>
                      </a:r>
                      <a:endParaRPr kumimoji="1" lang="ja-JP" altLang="en-US" sz="1100" b="1" u="sng" dirty="0"/>
                    </a:p>
                  </a:txBody>
                  <a:tcPr anchor="ctr"/>
                </a:tc>
                <a:extLst>
                  <a:ext uri="{0D108BD9-81ED-4DB2-BD59-A6C34878D82A}">
                    <a16:rowId xmlns:a16="http://schemas.microsoft.com/office/drawing/2014/main" val="3966583641"/>
                  </a:ext>
                </a:extLst>
              </a:tr>
            </a:tbl>
          </a:graphicData>
        </a:graphic>
      </p:graphicFrame>
      <p:sp>
        <p:nvSpPr>
          <p:cNvPr id="11" name="テキスト ボックス 10"/>
          <p:cNvSpPr txBox="1"/>
          <p:nvPr/>
        </p:nvSpPr>
        <p:spPr>
          <a:xfrm>
            <a:off x="435458" y="4151186"/>
            <a:ext cx="8457082" cy="292388"/>
          </a:xfrm>
          <a:prstGeom prst="rect">
            <a:avLst/>
          </a:prstGeom>
        </p:spPr>
        <p:txBody>
          <a:bodyPr wrap="square" rtlCol="0">
            <a:spAutoFit/>
          </a:bodyPr>
          <a:lstStyle/>
          <a:p>
            <a:pPr marL="0" indent="0">
              <a:buNone/>
            </a:pPr>
            <a:r>
              <a:rPr kumimoji="1" lang="ja-JP" altLang="en-US" sz="1300" dirty="0" smtClean="0"/>
              <a:t>＜実施日と参加人数＞　①</a:t>
            </a:r>
            <a:r>
              <a:rPr lang="en-US" altLang="ja-JP" sz="1300" dirty="0"/>
              <a:t> </a:t>
            </a:r>
            <a:r>
              <a:rPr kumimoji="1" lang="ja-JP" altLang="en-US" sz="1300" dirty="0" smtClean="0"/>
              <a:t>５月</a:t>
            </a:r>
            <a:r>
              <a:rPr lang="ja-JP" altLang="en-US" sz="1300" dirty="0" smtClean="0"/>
              <a:t>１７</a:t>
            </a:r>
            <a:r>
              <a:rPr kumimoji="1" lang="ja-JP" altLang="en-US" sz="1300" dirty="0" smtClean="0"/>
              <a:t>日（土）２２人　　③ </a:t>
            </a:r>
            <a:r>
              <a:rPr lang="ja-JP" altLang="en-US" sz="1300" dirty="0" smtClean="0"/>
              <a:t>６月２９日（日）３３人　　② </a:t>
            </a:r>
            <a:r>
              <a:rPr lang="en-US" altLang="ja-JP" sz="1300" dirty="0" smtClean="0"/>
              <a:t>5/25</a:t>
            </a:r>
            <a:r>
              <a:rPr lang="ja-JP" altLang="en-US" sz="1300" dirty="0" smtClean="0"/>
              <a:t>は雨天延期</a:t>
            </a:r>
            <a:endParaRPr kumimoji="1" lang="ja-JP" altLang="en-US" sz="1300" dirty="0"/>
          </a:p>
        </p:txBody>
      </p:sp>
      <p:pic>
        <p:nvPicPr>
          <p:cNvPr id="3" name="図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5458" y="4622960"/>
            <a:ext cx="2591999" cy="1944000"/>
          </a:xfrm>
          <a:prstGeom prst="rect">
            <a:avLst/>
          </a:prstGeom>
        </p:spPr>
      </p:pic>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287188" y="4629127"/>
            <a:ext cx="2592000" cy="1944000"/>
          </a:xfrm>
          <a:prstGeom prst="rect">
            <a:avLst/>
          </a:prstGeom>
        </p:spPr>
      </p:pic>
      <p:pic>
        <p:nvPicPr>
          <p:cNvPr id="13" name="図 1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38919" y="4622960"/>
            <a:ext cx="2592000" cy="1944000"/>
          </a:xfrm>
          <a:prstGeom prst="rect">
            <a:avLst/>
          </a:prstGeom>
        </p:spPr>
      </p:pic>
    </p:spTree>
    <p:extLst>
      <p:ext uri="{BB962C8B-B14F-4D97-AF65-F5344CB8AC3E}">
        <p14:creationId xmlns:p14="http://schemas.microsoft.com/office/powerpoint/2010/main" val="1978501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60AB606-D6AE-E2FC-EE8A-16860CD6DDD0}"/>
              </a:ext>
            </a:extLst>
          </p:cNvPr>
          <p:cNvSpPr txBox="1">
            <a:spLocks/>
          </p:cNvSpPr>
          <p:nvPr/>
        </p:nvSpPr>
        <p:spPr>
          <a:xfrm>
            <a:off x="498841" y="856211"/>
            <a:ext cx="7886700" cy="1745673"/>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33350" algn="just">
              <a:lnSpc>
                <a:spcPts val="1200"/>
              </a:lnSpc>
              <a:spcAft>
                <a:spcPts val="0"/>
              </a:spcAft>
            </a:pPr>
            <a:endParaRPr lang="en-US" altLang="ja-JP" sz="1800" dirty="0" smtClean="0"/>
          </a:p>
          <a:p>
            <a:pPr marL="133350" algn="just">
              <a:lnSpc>
                <a:spcPts val="1200"/>
              </a:lnSpc>
              <a:spcAft>
                <a:spcPts val="0"/>
              </a:spcAft>
            </a:pPr>
            <a:r>
              <a:rPr lang="ja-JP" altLang="en-US" sz="1800" dirty="0" smtClean="0"/>
              <a:t>〇モデル団体活動実証事業②－１　　学校訪問型「吹奏楽」</a:t>
            </a:r>
            <a:endParaRPr lang="en-US" altLang="ja-JP" sz="1800" dirty="0" smtClean="0"/>
          </a:p>
          <a:p>
            <a:endParaRPr lang="en-US" altLang="ja-JP" sz="1400" dirty="0" smtClean="0"/>
          </a:p>
          <a:p>
            <a:r>
              <a:rPr lang="ja-JP" altLang="en-US" sz="1400" dirty="0"/>
              <a:t>　</a:t>
            </a:r>
            <a:r>
              <a:rPr lang="ja-JP" altLang="en-US" sz="1400" dirty="0" smtClean="0"/>
              <a:t>　・会場及び回数：各中学校にて各１回</a:t>
            </a:r>
            <a:r>
              <a:rPr lang="ja-JP" altLang="en-US" sz="1400" dirty="0"/>
              <a:t>　</a:t>
            </a:r>
            <a:r>
              <a:rPr lang="ja-JP" altLang="en-US" sz="1400" dirty="0" smtClean="0"/>
              <a:t>　　　　　</a:t>
            </a:r>
            <a:endParaRPr lang="en-US" altLang="ja-JP" sz="1400" dirty="0" smtClean="0"/>
          </a:p>
        </p:txBody>
      </p:sp>
      <p:sp>
        <p:nvSpPr>
          <p:cNvPr id="9" name="正方形/長方形 8"/>
          <p:cNvSpPr/>
          <p:nvPr/>
        </p:nvSpPr>
        <p:spPr>
          <a:xfrm>
            <a:off x="830470" y="1543084"/>
            <a:ext cx="7226383" cy="830997"/>
          </a:xfrm>
          <a:prstGeom prst="rect">
            <a:avLst/>
          </a:prstGeom>
        </p:spPr>
        <p:txBody>
          <a:bodyPr wrap="square">
            <a:spAutoFit/>
          </a:bodyPr>
          <a:lstStyle/>
          <a:p>
            <a:r>
              <a:rPr lang="ja-JP" altLang="en-US" sz="1200" dirty="0" smtClean="0"/>
              <a:t>　　</a:t>
            </a:r>
            <a:endParaRPr lang="en-US" altLang="ja-JP" sz="1200" dirty="0" smtClean="0">
              <a:solidFill>
                <a:prstClr val="black"/>
              </a:solidFill>
            </a:endParaRPr>
          </a:p>
          <a:p>
            <a:pPr lvl="0"/>
            <a:endParaRPr lang="en-US" altLang="ja-JP" sz="1200" dirty="0">
              <a:solidFill>
                <a:prstClr val="black"/>
              </a:solidFill>
            </a:endParaRPr>
          </a:p>
          <a:p>
            <a:pPr lvl="0"/>
            <a:endParaRPr lang="en-US" altLang="ja-JP" sz="1200" dirty="0" smtClean="0">
              <a:solidFill>
                <a:prstClr val="black"/>
              </a:solidFill>
            </a:endParaRPr>
          </a:p>
          <a:p>
            <a:pPr lvl="0"/>
            <a:endParaRPr lang="en-US" altLang="ja-JP" sz="1200" dirty="0">
              <a:solidFill>
                <a:prstClr val="black"/>
              </a:solidFill>
            </a:endParaRPr>
          </a:p>
        </p:txBody>
      </p:sp>
      <p:sp>
        <p:nvSpPr>
          <p:cNvPr id="7" name="字幕 2">
            <a:extLst>
              <a:ext uri="{FF2B5EF4-FFF2-40B4-BE49-F238E27FC236}">
                <a16:creationId xmlns:a16="http://schemas.microsoft.com/office/drawing/2014/main" id="{899112AA-97F5-0FA3-5A70-A144207B65A7}"/>
              </a:ext>
            </a:extLst>
          </p:cNvPr>
          <p:cNvSpPr txBox="1">
            <a:spLocks/>
          </p:cNvSpPr>
          <p:nvPr/>
        </p:nvSpPr>
        <p:spPr>
          <a:xfrm>
            <a:off x="8640000" y="6457949"/>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1600" dirty="0" smtClean="0"/>
              <a:t>９</a:t>
            </a:r>
            <a:endParaRPr lang="en-US" altLang="ja-JP" sz="1600" dirty="0"/>
          </a:p>
        </p:txBody>
      </p:sp>
      <p:sp>
        <p:nvSpPr>
          <p:cNvPr id="8" name="タイトル 1">
            <a:extLst>
              <a:ext uri="{FF2B5EF4-FFF2-40B4-BE49-F238E27FC236}">
                <a16:creationId xmlns:a16="http://schemas.microsoft.com/office/drawing/2014/main" id="{CEB60874-2BD5-7CD6-0273-A4CC8617DE76}"/>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graphicFrame>
        <p:nvGraphicFramePr>
          <p:cNvPr id="10" name="表 9"/>
          <p:cNvGraphicFramePr>
            <a:graphicFrameLocks noGrp="1"/>
          </p:cNvGraphicFramePr>
          <p:nvPr>
            <p:extLst>
              <p:ext uri="{D42A27DB-BD31-4B8C-83A1-F6EECF244321}">
                <p14:modId xmlns:p14="http://schemas.microsoft.com/office/powerpoint/2010/main" val="2959137685"/>
              </p:ext>
            </p:extLst>
          </p:nvPr>
        </p:nvGraphicFramePr>
        <p:xfrm>
          <a:off x="498841" y="1645921"/>
          <a:ext cx="8013466" cy="926706"/>
        </p:xfrm>
        <a:graphic>
          <a:graphicData uri="http://schemas.openxmlformats.org/drawingml/2006/table">
            <a:tbl>
              <a:tblPr firstRow="1" bandRow="1">
                <a:tableStyleId>{5C22544A-7EE6-4342-B048-85BDC9FD1C3A}</a:tableStyleId>
              </a:tblPr>
              <a:tblGrid>
                <a:gridCol w="1257220">
                  <a:extLst>
                    <a:ext uri="{9D8B030D-6E8A-4147-A177-3AD203B41FA5}">
                      <a16:colId xmlns:a16="http://schemas.microsoft.com/office/drawing/2014/main" val="2518988879"/>
                    </a:ext>
                  </a:extLst>
                </a:gridCol>
                <a:gridCol w="3215025">
                  <a:extLst>
                    <a:ext uri="{9D8B030D-6E8A-4147-A177-3AD203B41FA5}">
                      <a16:colId xmlns:a16="http://schemas.microsoft.com/office/drawing/2014/main" val="144876682"/>
                    </a:ext>
                  </a:extLst>
                </a:gridCol>
                <a:gridCol w="3541221">
                  <a:extLst>
                    <a:ext uri="{9D8B030D-6E8A-4147-A177-3AD203B41FA5}">
                      <a16:colId xmlns:a16="http://schemas.microsoft.com/office/drawing/2014/main" val="1497014806"/>
                    </a:ext>
                  </a:extLst>
                </a:gridCol>
              </a:tblGrid>
              <a:tr h="332346">
                <a:tc>
                  <a:txBody>
                    <a:bodyPr/>
                    <a:lstStyle/>
                    <a:p>
                      <a:endParaRPr kumimoji="1" lang="ja-JP" altLang="en-US" sz="1100" dirty="0"/>
                    </a:p>
                  </a:txBody>
                  <a:tcPr anchor="ctr"/>
                </a:tc>
                <a:tc>
                  <a:txBody>
                    <a:bodyPr/>
                    <a:lstStyle/>
                    <a:p>
                      <a:pPr algn="ctr"/>
                      <a:r>
                        <a:rPr kumimoji="1" lang="ja-JP" altLang="en-US" sz="1100" dirty="0" smtClean="0"/>
                        <a:t>令和６年度</a:t>
                      </a:r>
                      <a:endParaRPr kumimoji="1" lang="ja-JP" alt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令和７年度</a:t>
                      </a:r>
                      <a:endParaRPr kumimoji="1" lang="ja-JP" altLang="en-US" sz="1100" dirty="0"/>
                    </a:p>
                  </a:txBody>
                  <a:tcPr anchor="ctr"/>
                </a:tc>
                <a:extLst>
                  <a:ext uri="{0D108BD9-81ED-4DB2-BD59-A6C34878D82A}">
                    <a16:rowId xmlns:a16="http://schemas.microsoft.com/office/drawing/2014/main" val="1863763647"/>
                  </a:ext>
                </a:extLst>
              </a:tr>
              <a:tr h="558386">
                <a:tc>
                  <a:txBody>
                    <a:bodyPr/>
                    <a:lstStyle/>
                    <a:p>
                      <a:r>
                        <a:rPr kumimoji="1" lang="ja-JP" altLang="en-US" sz="1100" dirty="0" smtClean="0"/>
                        <a:t>開催形態</a:t>
                      </a:r>
                      <a:endParaRPr kumimoji="1" lang="ja-JP" altLang="en-US" sz="11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u="none" dirty="0" smtClean="0"/>
                        <a:t>【</a:t>
                      </a:r>
                      <a:r>
                        <a:rPr kumimoji="1" lang="ja-JP" altLang="en-US" sz="1100" b="0" u="none" dirty="0" smtClean="0"/>
                        <a:t>集合型</a:t>
                      </a:r>
                      <a:r>
                        <a:rPr kumimoji="1" lang="en-US" altLang="ja-JP" sz="1100" b="0" u="none" dirty="0" smtClean="0"/>
                        <a:t>】</a:t>
                      </a:r>
                      <a:endParaRPr kumimoji="1" lang="ja-JP" altLang="en-US" sz="1100" b="0" u="none" dirty="0" smtClean="0"/>
                    </a:p>
                    <a:p>
                      <a:r>
                        <a:rPr kumimoji="1" lang="ja-JP" altLang="en-US" sz="1100" b="0" u="none" dirty="0" smtClean="0"/>
                        <a:t>鹿角地区吹奏楽連盟による合同部活動形式の「楽器講習会」</a:t>
                      </a:r>
                    </a:p>
                  </a:txBody>
                  <a:tcPr anchor="ctr"/>
                </a:tc>
                <a:tc>
                  <a:txBody>
                    <a:bodyPr/>
                    <a:lstStyle/>
                    <a:p>
                      <a:r>
                        <a:rPr kumimoji="1" lang="en-US" altLang="ja-JP" sz="1100" dirty="0" smtClean="0"/>
                        <a:t>【</a:t>
                      </a:r>
                      <a:r>
                        <a:rPr kumimoji="1" lang="ja-JP" altLang="en-US" sz="1100" dirty="0" smtClean="0"/>
                        <a:t>学校訪問型</a:t>
                      </a:r>
                      <a:r>
                        <a:rPr kumimoji="1" lang="en-US" altLang="ja-JP" sz="1100" dirty="0" smtClean="0"/>
                        <a:t>】</a:t>
                      </a:r>
                    </a:p>
                    <a:p>
                      <a:r>
                        <a:rPr kumimoji="1" lang="ja-JP" altLang="en-US" sz="1100" dirty="0" smtClean="0"/>
                        <a:t>上津野ウインドアンサンブルより指導者を派遣</a:t>
                      </a:r>
                      <a:endParaRPr kumimoji="1" lang="en-US" altLang="ja-JP" sz="1100" dirty="0" smtClean="0"/>
                    </a:p>
                  </a:txBody>
                  <a:tcPr anchor="ctr"/>
                </a:tc>
                <a:extLst>
                  <a:ext uri="{0D108BD9-81ED-4DB2-BD59-A6C34878D82A}">
                    <a16:rowId xmlns:a16="http://schemas.microsoft.com/office/drawing/2014/main" val="3222666874"/>
                  </a:ext>
                </a:extLst>
              </a:tr>
            </a:tbl>
          </a:graphicData>
        </a:graphic>
      </p:graphicFrame>
      <p:pic>
        <p:nvPicPr>
          <p:cNvPr id="13" name="図 12"/>
          <p:cNvPicPr>
            <a:picLocks noChangeAspect="1"/>
          </p:cNvPicPr>
          <p:nvPr/>
        </p:nvPicPr>
        <p:blipFill rotWithShape="1">
          <a:blip r:embed="rId2" cstate="hqprint">
            <a:extLst>
              <a:ext uri="{28A0092B-C50C-407E-A947-70E740481C1C}">
                <a14:useLocalDpi xmlns:a14="http://schemas.microsoft.com/office/drawing/2010/main" val="0"/>
              </a:ext>
            </a:extLst>
          </a:blip>
          <a:srcRect l="19013" t="33206" r="25175" b="14002"/>
          <a:stretch/>
        </p:blipFill>
        <p:spPr>
          <a:xfrm>
            <a:off x="3173093" y="3834375"/>
            <a:ext cx="2740336" cy="1944000"/>
          </a:xfrm>
          <a:prstGeom prst="rect">
            <a:avLst/>
          </a:prstGeom>
        </p:spPr>
      </p:pic>
      <p:sp>
        <p:nvSpPr>
          <p:cNvPr id="15" name="テキスト ボックス 14"/>
          <p:cNvSpPr txBox="1"/>
          <p:nvPr/>
        </p:nvSpPr>
        <p:spPr>
          <a:xfrm>
            <a:off x="387024" y="2671826"/>
            <a:ext cx="8457082" cy="1092607"/>
          </a:xfrm>
          <a:prstGeom prst="rect">
            <a:avLst/>
          </a:prstGeom>
        </p:spPr>
        <p:txBody>
          <a:bodyPr wrap="square" rtlCol="0">
            <a:spAutoFit/>
          </a:bodyPr>
          <a:lstStyle/>
          <a:p>
            <a:pPr marL="0" indent="0">
              <a:buNone/>
            </a:pPr>
            <a:r>
              <a:rPr kumimoji="1" lang="ja-JP" altLang="en-US" sz="1300" dirty="0" smtClean="0"/>
              <a:t>＜実施日と対象楽器＞</a:t>
            </a:r>
            <a:endParaRPr kumimoji="1" lang="en-US" altLang="ja-JP" sz="1300" dirty="0" smtClean="0"/>
          </a:p>
          <a:p>
            <a:pPr marL="0" indent="0">
              <a:buNone/>
            </a:pPr>
            <a:r>
              <a:rPr kumimoji="1" lang="ja-JP" altLang="en-US" sz="1300" dirty="0" smtClean="0"/>
              <a:t>　①</a:t>
            </a:r>
            <a:r>
              <a:rPr lang="en-US" altLang="ja-JP" sz="1300" dirty="0"/>
              <a:t> </a:t>
            </a:r>
            <a:r>
              <a:rPr kumimoji="1" lang="ja-JP" altLang="en-US" sz="1300" dirty="0" smtClean="0"/>
              <a:t>５月</a:t>
            </a:r>
            <a:r>
              <a:rPr lang="ja-JP" altLang="en-US" sz="1300" dirty="0" smtClean="0"/>
              <a:t>１０</a:t>
            </a:r>
            <a:r>
              <a:rPr kumimoji="1" lang="ja-JP" altLang="en-US" sz="1300" dirty="0" smtClean="0"/>
              <a:t>日（土）　十和田中　　サックス、ホルン、テューバ、打楽器</a:t>
            </a:r>
            <a:endParaRPr kumimoji="1" lang="en-US" altLang="ja-JP" sz="1300" dirty="0" smtClean="0"/>
          </a:p>
          <a:p>
            <a:pPr marL="0" indent="0">
              <a:buNone/>
            </a:pPr>
            <a:r>
              <a:rPr kumimoji="1" lang="ja-JP" altLang="en-US" sz="1300" dirty="0" smtClean="0"/>
              <a:t>　② </a:t>
            </a:r>
            <a:r>
              <a:rPr lang="ja-JP" altLang="en-US" sz="1300" dirty="0" smtClean="0"/>
              <a:t>５月１７日（土）　八幡平中　　サックス、ホルン、テューバ</a:t>
            </a:r>
            <a:endParaRPr lang="en-US" altLang="ja-JP" sz="1300" dirty="0" smtClean="0"/>
          </a:p>
          <a:p>
            <a:pPr marL="0" indent="0">
              <a:buNone/>
            </a:pPr>
            <a:r>
              <a:rPr kumimoji="1" lang="ja-JP" altLang="en-US" sz="1300" dirty="0"/>
              <a:t>　</a:t>
            </a:r>
            <a:r>
              <a:rPr kumimoji="1" lang="ja-JP" altLang="en-US" sz="1300" dirty="0" smtClean="0"/>
              <a:t>③ ６月２８日（土）　花輪中　　　クラリネット、ホルン、テューバ、打楽器</a:t>
            </a:r>
            <a:endParaRPr kumimoji="1" lang="en-US" altLang="ja-JP" sz="1300" dirty="0" smtClean="0"/>
          </a:p>
          <a:p>
            <a:pPr marL="0" indent="0">
              <a:buNone/>
            </a:pPr>
            <a:r>
              <a:rPr lang="ja-JP" altLang="en-US" sz="1300" dirty="0"/>
              <a:t>　</a:t>
            </a:r>
            <a:r>
              <a:rPr lang="ja-JP" altLang="en-US" sz="1300" dirty="0" smtClean="0"/>
              <a:t>④ ９月２０日（土）　尾去沢中　　サックス、テューバ、トロンボーン、打楽器</a:t>
            </a:r>
            <a:endParaRPr kumimoji="1" lang="ja-JP" altLang="en-US" sz="1300" dirty="0"/>
          </a:p>
        </p:txBody>
      </p:sp>
      <p:pic>
        <p:nvPicPr>
          <p:cNvPr id="4" name="図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07498" y="3834375"/>
            <a:ext cx="2592000" cy="1944000"/>
          </a:xfrm>
          <a:prstGeom prst="rect">
            <a:avLst/>
          </a:prstGeom>
        </p:spPr>
      </p:pic>
      <p:pic>
        <p:nvPicPr>
          <p:cNvPr id="5" name="図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7024" y="3834375"/>
            <a:ext cx="2592000" cy="1944000"/>
          </a:xfrm>
          <a:prstGeom prst="rect">
            <a:avLst/>
          </a:prstGeom>
        </p:spPr>
      </p:pic>
      <p:sp>
        <p:nvSpPr>
          <p:cNvPr id="17" name="タイトル 1">
            <a:extLst>
              <a:ext uri="{FF2B5EF4-FFF2-40B4-BE49-F238E27FC236}">
                <a16:creationId xmlns:a16="http://schemas.microsoft.com/office/drawing/2014/main" id="{060AB606-D6AE-E2FC-EE8A-16860CD6DDD0}"/>
              </a:ext>
            </a:extLst>
          </p:cNvPr>
          <p:cNvSpPr txBox="1">
            <a:spLocks/>
          </p:cNvSpPr>
          <p:nvPr/>
        </p:nvSpPr>
        <p:spPr>
          <a:xfrm>
            <a:off x="498841" y="5916708"/>
            <a:ext cx="7950083" cy="941292"/>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33350" algn="just">
              <a:lnSpc>
                <a:spcPts val="1200"/>
              </a:lnSpc>
              <a:spcAft>
                <a:spcPts val="0"/>
              </a:spcAft>
            </a:pPr>
            <a:endParaRPr lang="en-US" altLang="ja-JP" sz="1800" dirty="0" smtClean="0"/>
          </a:p>
          <a:p>
            <a:pPr marL="133350" algn="just">
              <a:lnSpc>
                <a:spcPts val="1200"/>
              </a:lnSpc>
              <a:spcAft>
                <a:spcPts val="0"/>
              </a:spcAft>
            </a:pPr>
            <a:r>
              <a:rPr lang="ja-JP" altLang="en-US" sz="1800" dirty="0" smtClean="0"/>
              <a:t>〇モデル団体活動実証事業②－２　　学校訪問型「野球」</a:t>
            </a:r>
            <a:endParaRPr lang="en-US" altLang="ja-JP" sz="1800" dirty="0" smtClean="0"/>
          </a:p>
          <a:p>
            <a:pPr>
              <a:lnSpc>
                <a:spcPct val="100000"/>
              </a:lnSpc>
              <a:spcBef>
                <a:spcPts val="600"/>
              </a:spcBef>
            </a:pPr>
            <a:r>
              <a:rPr lang="ja-JP" altLang="en-US" sz="1400" dirty="0" smtClean="0"/>
              <a:t>　　・鹿角市野球協会から指導者を各校へ派遣する。</a:t>
            </a:r>
            <a:endParaRPr lang="en-US" altLang="ja-JP" sz="1400" dirty="0" smtClean="0"/>
          </a:p>
          <a:p>
            <a:pPr>
              <a:lnSpc>
                <a:spcPct val="100000"/>
              </a:lnSpc>
            </a:pPr>
            <a:r>
              <a:rPr lang="ja-JP" altLang="en-US" sz="1400" dirty="0"/>
              <a:t>　</a:t>
            </a:r>
            <a:r>
              <a:rPr lang="ja-JP" altLang="en-US" sz="1400" dirty="0" smtClean="0"/>
              <a:t>　・会場及び回数：各中学校にて各１回（９月下旬～１０月末の予定、現在日程調整中）</a:t>
            </a:r>
            <a:r>
              <a:rPr lang="ja-JP" altLang="en-US" sz="1400" dirty="0"/>
              <a:t>　</a:t>
            </a:r>
            <a:r>
              <a:rPr lang="ja-JP" altLang="en-US" sz="1400" dirty="0" smtClean="0"/>
              <a:t>　　　　　</a:t>
            </a:r>
            <a:endParaRPr lang="en-US" altLang="ja-JP" sz="1400" dirty="0" smtClean="0"/>
          </a:p>
        </p:txBody>
      </p:sp>
      <p:cxnSp>
        <p:nvCxnSpPr>
          <p:cNvPr id="3" name="直線コネクタ 2"/>
          <p:cNvCxnSpPr/>
          <p:nvPr/>
        </p:nvCxnSpPr>
        <p:spPr>
          <a:xfrm>
            <a:off x="188259" y="5916708"/>
            <a:ext cx="8655847"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817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2">
            <a:extLst>
              <a:ext uri="{FF2B5EF4-FFF2-40B4-BE49-F238E27FC236}">
                <a16:creationId xmlns:a16="http://schemas.microsoft.com/office/drawing/2014/main" id="{1D99BF51-B464-A312-784D-B4A836F4E995}"/>
              </a:ext>
            </a:extLst>
          </p:cNvPr>
          <p:cNvSpPr txBox="1">
            <a:spLocks/>
          </p:cNvSpPr>
          <p:nvPr/>
        </p:nvSpPr>
        <p:spPr>
          <a:xfrm>
            <a:off x="1109750" y="5146774"/>
            <a:ext cx="6858000"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050" dirty="0"/>
          </a:p>
        </p:txBody>
      </p:sp>
      <p:sp>
        <p:nvSpPr>
          <p:cNvPr id="8" name="字幕 2">
            <a:extLst>
              <a:ext uri="{FF2B5EF4-FFF2-40B4-BE49-F238E27FC236}">
                <a16:creationId xmlns:a16="http://schemas.microsoft.com/office/drawing/2014/main" id="{899112AA-97F5-0FA3-5A70-A144207B65A7}"/>
              </a:ext>
            </a:extLst>
          </p:cNvPr>
          <p:cNvSpPr txBox="1">
            <a:spLocks/>
          </p:cNvSpPr>
          <p:nvPr/>
        </p:nvSpPr>
        <p:spPr>
          <a:xfrm>
            <a:off x="8640000" y="6479999"/>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10</a:t>
            </a:r>
          </a:p>
          <a:p>
            <a:pPr marL="0" indent="0" algn="r">
              <a:buNone/>
            </a:pPr>
            <a:endParaRPr lang="en-US" altLang="ja-JP" sz="1050" dirty="0"/>
          </a:p>
        </p:txBody>
      </p:sp>
      <p:sp>
        <p:nvSpPr>
          <p:cNvPr id="10" name="正方形/長方形 9"/>
          <p:cNvSpPr/>
          <p:nvPr/>
        </p:nvSpPr>
        <p:spPr>
          <a:xfrm>
            <a:off x="495130" y="739825"/>
            <a:ext cx="2954655" cy="369332"/>
          </a:xfrm>
          <a:prstGeom prst="rect">
            <a:avLst/>
          </a:prstGeom>
        </p:spPr>
        <p:txBody>
          <a:bodyPr wrap="none">
            <a:spAutoFit/>
          </a:bodyPr>
          <a:lstStyle/>
          <a:p>
            <a:r>
              <a:rPr lang="ja-JP" altLang="en-US" dirty="0" smtClean="0"/>
              <a:t>〇移行スケジュール</a:t>
            </a:r>
            <a:r>
              <a:rPr lang="ja-JP" altLang="en-US" dirty="0"/>
              <a:t>　　　</a:t>
            </a:r>
          </a:p>
        </p:txBody>
      </p:sp>
      <p:pic>
        <p:nvPicPr>
          <p:cNvPr id="2" name="図 1"/>
          <p:cNvPicPr>
            <a:picLocks noChangeAspect="1"/>
          </p:cNvPicPr>
          <p:nvPr/>
        </p:nvPicPr>
        <p:blipFill rotWithShape="1">
          <a:blip r:embed="rId2" cstate="hqprint">
            <a:extLst>
              <a:ext uri="{28A0092B-C50C-407E-A947-70E740481C1C}">
                <a14:useLocalDpi xmlns:a14="http://schemas.microsoft.com/office/drawing/2010/main" val="0"/>
              </a:ext>
            </a:extLst>
          </a:blip>
          <a:srcRect l="16098" t="3182" r="7735" b="4727"/>
          <a:stretch/>
        </p:blipFill>
        <p:spPr>
          <a:xfrm rot="5400000">
            <a:off x="2102852" y="-695783"/>
            <a:ext cx="4871797" cy="8336366"/>
          </a:xfrm>
          <a:prstGeom prst="rect">
            <a:avLst/>
          </a:prstGeom>
        </p:spPr>
      </p:pic>
      <p:sp>
        <p:nvSpPr>
          <p:cNvPr id="11" name="タイトル 1">
            <a:extLst>
              <a:ext uri="{FF2B5EF4-FFF2-40B4-BE49-F238E27FC236}">
                <a16:creationId xmlns:a16="http://schemas.microsoft.com/office/drawing/2014/main" id="{CEB60874-2BD5-7CD6-0273-A4CC8617DE76}"/>
              </a:ext>
            </a:extLst>
          </p:cNvPr>
          <p:cNvSpPr txBox="1">
            <a:spLocks/>
          </p:cNvSpPr>
          <p:nvPr/>
        </p:nvSpPr>
        <p:spPr>
          <a:xfrm>
            <a:off x="125992" y="264345"/>
            <a:ext cx="5327203"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sp>
        <p:nvSpPr>
          <p:cNvPr id="3" name="角丸四角形 2"/>
          <p:cNvSpPr/>
          <p:nvPr/>
        </p:nvSpPr>
        <p:spPr>
          <a:xfrm>
            <a:off x="495130" y="3159856"/>
            <a:ext cx="1453682" cy="2493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カギ線コネクタ 11"/>
          <p:cNvCxnSpPr/>
          <p:nvPr/>
        </p:nvCxnSpPr>
        <p:spPr>
          <a:xfrm rot="16200000" flipH="1">
            <a:off x="-726998" y="4631366"/>
            <a:ext cx="2672333" cy="228077"/>
          </a:xfrm>
          <a:prstGeom prst="bentConnector3">
            <a:avLst>
              <a:gd name="adj1" fmla="val 99460"/>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字幕 2">
            <a:extLst>
              <a:ext uri="{FF2B5EF4-FFF2-40B4-BE49-F238E27FC236}">
                <a16:creationId xmlns:a16="http://schemas.microsoft.com/office/drawing/2014/main" id="{6A46B48E-7277-CA4B-316E-4E03DC20C047}"/>
              </a:ext>
            </a:extLst>
          </p:cNvPr>
          <p:cNvSpPr txBox="1">
            <a:spLocks/>
          </p:cNvSpPr>
          <p:nvPr/>
        </p:nvSpPr>
        <p:spPr>
          <a:xfrm>
            <a:off x="393950" y="5482086"/>
            <a:ext cx="8026183" cy="1284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350" dirty="0"/>
              <a:t>　</a:t>
            </a:r>
            <a:r>
              <a:rPr lang="ja-JP" altLang="en-US" sz="1350" dirty="0" smtClean="0"/>
              <a:t>　　</a:t>
            </a:r>
            <a:r>
              <a:rPr lang="ja-JP" altLang="en-US" sz="1200" dirty="0" smtClean="0"/>
              <a:t>休日等に地域クラブ活動を実施した数</a:t>
            </a:r>
            <a:r>
              <a:rPr lang="en-US" altLang="ja-JP" sz="900" dirty="0" smtClean="0"/>
              <a:t>※1</a:t>
            </a:r>
            <a:r>
              <a:rPr lang="ja-JP" altLang="en-US" sz="900" dirty="0"/>
              <a:t> </a:t>
            </a:r>
            <a:r>
              <a:rPr lang="ja-JP" altLang="en-US" sz="900" dirty="0" smtClean="0"/>
              <a:t>　　 </a:t>
            </a:r>
            <a:r>
              <a:rPr lang="ja-JP" altLang="en-US" sz="1200" dirty="0" smtClean="0"/>
              <a:t>／　　　　運動部活動数</a:t>
            </a:r>
            <a:r>
              <a:rPr lang="en-US" altLang="ja-JP" sz="900" dirty="0" smtClean="0"/>
              <a:t>※</a:t>
            </a:r>
            <a:r>
              <a:rPr lang="en-US" altLang="ja-JP" sz="900" dirty="0"/>
              <a:t>2</a:t>
            </a:r>
            <a:r>
              <a:rPr lang="ja-JP" altLang="en-US" sz="1200" dirty="0" smtClean="0"/>
              <a:t>　   　　</a:t>
            </a:r>
            <a:r>
              <a:rPr lang="ja-JP" altLang="en-US" sz="1200" dirty="0"/>
              <a:t>　 </a:t>
            </a:r>
            <a:r>
              <a:rPr lang="ja-JP" altLang="en-US" sz="1200" dirty="0" smtClean="0"/>
              <a:t> ＝</a:t>
            </a:r>
            <a:r>
              <a:rPr lang="en-US" altLang="ja-JP" sz="1200" dirty="0" smtClean="0"/>
              <a:t> </a:t>
            </a:r>
            <a:r>
              <a:rPr lang="en-US" altLang="ja-JP" sz="1200" dirty="0"/>
              <a:t> </a:t>
            </a:r>
            <a:r>
              <a:rPr lang="en-US" altLang="ja-JP" sz="1200" dirty="0" smtClean="0"/>
              <a:t>          </a:t>
            </a:r>
            <a:r>
              <a:rPr lang="ja-JP" altLang="en-US" sz="1200" dirty="0" smtClean="0"/>
              <a:t>達成率</a:t>
            </a:r>
            <a:endParaRPr lang="en-US" altLang="ja-JP" sz="1200" dirty="0" smtClean="0"/>
          </a:p>
          <a:p>
            <a:pPr marL="0" indent="0">
              <a:lnSpc>
                <a:spcPct val="100000"/>
              </a:lnSpc>
              <a:spcBef>
                <a:spcPts val="600"/>
              </a:spcBef>
              <a:buNone/>
            </a:pPr>
            <a:r>
              <a:rPr lang="ja-JP" altLang="en-US" sz="1200" dirty="0"/>
              <a:t>　</a:t>
            </a:r>
            <a:r>
              <a:rPr lang="ja-JP" altLang="en-US" sz="1200" dirty="0" smtClean="0"/>
              <a:t>　</a:t>
            </a:r>
            <a:r>
              <a:rPr lang="en-US" altLang="ja-JP" sz="1200" dirty="0" smtClean="0"/>
              <a:t>【</a:t>
            </a:r>
            <a:r>
              <a:rPr lang="ja-JP" altLang="en-US" sz="1200" dirty="0" smtClean="0"/>
              <a:t>見込み</a:t>
            </a:r>
            <a:r>
              <a:rPr lang="en-US" altLang="ja-JP" sz="1200" dirty="0" smtClean="0"/>
              <a:t>】</a:t>
            </a:r>
            <a:r>
              <a:rPr lang="ja-JP" altLang="en-US" sz="1200" u="sng" dirty="0" smtClean="0"/>
              <a:t>    　　　</a:t>
            </a:r>
            <a:r>
              <a:rPr lang="ja-JP" altLang="en-US" sz="1200" b="1" u="sng" dirty="0" smtClean="0"/>
              <a:t>１１部活　　　　   　  　　 ／　　　　　２９部活　　　　　  </a:t>
            </a:r>
            <a:r>
              <a:rPr lang="ja-JP" altLang="en-US" sz="1200" b="1" u="sng" dirty="0"/>
              <a:t> </a:t>
            </a:r>
            <a:r>
              <a:rPr lang="ja-JP" altLang="en-US" sz="1200" b="1" u="sng" dirty="0" smtClean="0"/>
              <a:t>   　＝　　３７．９％</a:t>
            </a:r>
            <a:r>
              <a:rPr lang="ja-JP" altLang="en-US" sz="1200" b="1" dirty="0" smtClean="0"/>
              <a:t>    </a:t>
            </a:r>
            <a:r>
              <a:rPr lang="ja-JP" altLang="en-US" sz="1200" b="1" u="sng" dirty="0" smtClean="0"/>
              <a:t> 　　　　</a:t>
            </a:r>
            <a:endParaRPr lang="en-US" altLang="ja-JP" sz="1200" b="1" u="sng" dirty="0" smtClean="0"/>
          </a:p>
          <a:p>
            <a:pPr marL="0" indent="0">
              <a:lnSpc>
                <a:spcPct val="100000"/>
              </a:lnSpc>
              <a:spcBef>
                <a:spcPts val="600"/>
              </a:spcBef>
              <a:buNone/>
            </a:pPr>
            <a:r>
              <a:rPr lang="ja-JP" altLang="en-US" sz="1200" dirty="0"/>
              <a:t>　　</a:t>
            </a:r>
            <a:r>
              <a:rPr lang="ja-JP" altLang="en-US" sz="1200" dirty="0" smtClean="0"/>
              <a:t>　 　　　　  </a:t>
            </a:r>
            <a:r>
              <a:rPr lang="ja-JP" altLang="en-US" sz="1000" dirty="0" smtClean="0"/>
              <a:t>（剣道</a:t>
            </a:r>
            <a:r>
              <a:rPr lang="en-US" altLang="ja-JP" sz="1000" dirty="0" smtClean="0"/>
              <a:t>1+</a:t>
            </a:r>
            <a:r>
              <a:rPr lang="ja-JP" altLang="en-US" sz="1000" dirty="0" smtClean="0"/>
              <a:t>卓球</a:t>
            </a:r>
            <a:r>
              <a:rPr lang="en-US" altLang="ja-JP" sz="1000" dirty="0" smtClean="0"/>
              <a:t>3+</a:t>
            </a:r>
            <a:r>
              <a:rPr lang="ja-JP" altLang="en-US" sz="1000" dirty="0" smtClean="0"/>
              <a:t>ｿﾌﾄﾃﾆｽ</a:t>
            </a:r>
            <a:r>
              <a:rPr lang="en-US" altLang="ja-JP" sz="1000" dirty="0" smtClean="0"/>
              <a:t>5+</a:t>
            </a:r>
            <a:r>
              <a:rPr lang="ja-JP" altLang="en-US" sz="1000" dirty="0" smtClean="0"/>
              <a:t>ｽｷｰ</a:t>
            </a:r>
            <a:r>
              <a:rPr lang="en-US" altLang="ja-JP" sz="1000" dirty="0" smtClean="0"/>
              <a:t>2</a:t>
            </a:r>
            <a:r>
              <a:rPr lang="ja-JP" altLang="en-US" sz="1000" dirty="0" smtClean="0"/>
              <a:t>）　　（陸上</a:t>
            </a:r>
            <a:r>
              <a:rPr lang="en-US" altLang="ja-JP" sz="1000" dirty="0"/>
              <a:t>4</a:t>
            </a:r>
            <a:r>
              <a:rPr lang="en-US" altLang="ja-JP" sz="1000" dirty="0" smtClean="0"/>
              <a:t>+</a:t>
            </a:r>
            <a:r>
              <a:rPr lang="ja-JP" altLang="en-US" sz="1000" dirty="0" smtClean="0"/>
              <a:t>剣道</a:t>
            </a:r>
            <a:r>
              <a:rPr lang="en-US" altLang="ja-JP" sz="1000" dirty="0" smtClean="0"/>
              <a:t>1+</a:t>
            </a:r>
            <a:r>
              <a:rPr lang="ja-JP" altLang="en-US" sz="1000" dirty="0" smtClean="0"/>
              <a:t>ｿﾌﾄﾃﾆｽ</a:t>
            </a:r>
            <a:r>
              <a:rPr lang="en-US" altLang="ja-JP" sz="1000" dirty="0" smtClean="0"/>
              <a:t>5</a:t>
            </a:r>
            <a:r>
              <a:rPr lang="en-US" altLang="ja-JP" sz="1000" dirty="0"/>
              <a:t>+</a:t>
            </a:r>
            <a:r>
              <a:rPr lang="ja-JP" altLang="en-US" sz="1000" dirty="0" smtClean="0"/>
              <a:t>卓球</a:t>
            </a:r>
            <a:r>
              <a:rPr lang="en-US" altLang="ja-JP" sz="1000" dirty="0" smtClean="0"/>
              <a:t>3+</a:t>
            </a:r>
            <a:r>
              <a:rPr lang="ja-JP" altLang="en-US" sz="1000" dirty="0" smtClean="0"/>
              <a:t>ﾊﾞｽｹ</a:t>
            </a:r>
            <a:r>
              <a:rPr lang="en-US" altLang="ja-JP" sz="1000" dirty="0" smtClean="0"/>
              <a:t>5</a:t>
            </a:r>
            <a:r>
              <a:rPr lang="en-US" altLang="ja-JP" sz="1000" dirty="0"/>
              <a:t>+</a:t>
            </a:r>
            <a:r>
              <a:rPr lang="ja-JP" altLang="en-US" sz="1000" dirty="0" smtClean="0"/>
              <a:t>ﾊﾞﾚｰ</a:t>
            </a:r>
            <a:r>
              <a:rPr lang="en-US" altLang="ja-JP" sz="1000" dirty="0" smtClean="0"/>
              <a:t>3</a:t>
            </a:r>
            <a:r>
              <a:rPr lang="en-US" altLang="ja-JP" sz="1000" dirty="0"/>
              <a:t>+</a:t>
            </a:r>
            <a:r>
              <a:rPr lang="ja-JP" altLang="en-US" sz="1000" dirty="0" smtClean="0"/>
              <a:t>野球</a:t>
            </a:r>
            <a:r>
              <a:rPr lang="en-US" altLang="ja-JP" sz="1000" dirty="0" smtClean="0"/>
              <a:t>4</a:t>
            </a:r>
            <a:r>
              <a:rPr lang="en-US" altLang="ja-JP" sz="1000" dirty="0"/>
              <a:t>+</a:t>
            </a:r>
            <a:r>
              <a:rPr lang="ja-JP" altLang="en-US" sz="1000" dirty="0" smtClean="0"/>
              <a:t>ｽｷｰ</a:t>
            </a:r>
            <a:r>
              <a:rPr lang="en-US" altLang="ja-JP" sz="1000" dirty="0" smtClean="0"/>
              <a:t>4</a:t>
            </a:r>
            <a:r>
              <a:rPr lang="ja-JP" altLang="en-US" sz="1000" dirty="0" smtClean="0"/>
              <a:t>）</a:t>
            </a:r>
            <a:r>
              <a:rPr lang="ja-JP" altLang="en-US" sz="1000" dirty="0"/>
              <a:t>　</a:t>
            </a:r>
            <a:r>
              <a:rPr lang="ja-JP" altLang="en-US" sz="1000" dirty="0" smtClean="0"/>
              <a:t>　　　</a:t>
            </a:r>
            <a:endParaRPr lang="en-US" altLang="ja-JP" sz="1000" dirty="0" smtClean="0"/>
          </a:p>
          <a:p>
            <a:pPr marL="0" indent="0">
              <a:lnSpc>
                <a:spcPct val="100000"/>
              </a:lnSpc>
              <a:spcBef>
                <a:spcPts val="600"/>
              </a:spcBef>
              <a:buNone/>
            </a:pPr>
            <a:r>
              <a:rPr lang="ja-JP" altLang="en-US" sz="1000" dirty="0"/>
              <a:t>　</a:t>
            </a:r>
            <a:r>
              <a:rPr lang="ja-JP" altLang="en-US" sz="1000" dirty="0" smtClean="0"/>
              <a:t>　　　　　　　　</a:t>
            </a:r>
            <a:r>
              <a:rPr lang="en-US" altLang="ja-JP" sz="1000" dirty="0" smtClean="0"/>
              <a:t>※1</a:t>
            </a:r>
            <a:r>
              <a:rPr lang="ja-JP" altLang="en-US" sz="1000" dirty="0" smtClean="0"/>
              <a:t>：年</a:t>
            </a:r>
            <a:r>
              <a:rPr lang="en-US" altLang="ja-JP" sz="1000" dirty="0" smtClean="0"/>
              <a:t>10</a:t>
            </a:r>
            <a:r>
              <a:rPr lang="ja-JP" altLang="en-US" sz="1000" dirty="0" smtClean="0"/>
              <a:t>回以上、地域クラブ活動の実施により休日等の部活動を行わなかった部活動数（モデル事業を含む）　</a:t>
            </a:r>
            <a:endParaRPr lang="en-US" altLang="ja-JP" sz="1000" dirty="0" smtClean="0"/>
          </a:p>
          <a:p>
            <a:pPr marL="0" indent="0">
              <a:lnSpc>
                <a:spcPct val="100000"/>
              </a:lnSpc>
              <a:spcBef>
                <a:spcPts val="600"/>
              </a:spcBef>
              <a:buNone/>
            </a:pPr>
            <a:r>
              <a:rPr lang="ja-JP" altLang="en-US" sz="1000" dirty="0"/>
              <a:t>　</a:t>
            </a:r>
            <a:r>
              <a:rPr lang="ja-JP" altLang="en-US" sz="1000" dirty="0" smtClean="0"/>
              <a:t>　　　　　　　　</a:t>
            </a:r>
            <a:r>
              <a:rPr lang="en-US" altLang="ja-JP" sz="1000" dirty="0" smtClean="0"/>
              <a:t>※2</a:t>
            </a:r>
            <a:r>
              <a:rPr lang="ja-JP" altLang="en-US" sz="1000" dirty="0" smtClean="0"/>
              <a:t>：各中学校に設置している運動部活動数（ｿﾌﾄﾃﾆｽ・ﾊﾞｽｹｯﾄﾎﾞｰﾙは男女別）　　　　　　　　　　　　　　　　　　　</a:t>
            </a:r>
            <a:endParaRPr lang="en-US" altLang="ja-JP" sz="1000" dirty="0" smtClean="0"/>
          </a:p>
          <a:p>
            <a:pPr marL="0" indent="0">
              <a:lnSpc>
                <a:spcPct val="100000"/>
              </a:lnSpc>
              <a:spcBef>
                <a:spcPts val="600"/>
              </a:spcBef>
              <a:buNone/>
            </a:pPr>
            <a:endParaRPr lang="en-US" altLang="ja-JP" sz="1200" dirty="0" smtClean="0"/>
          </a:p>
          <a:p>
            <a:pPr marL="0" indent="0">
              <a:lnSpc>
                <a:spcPct val="100000"/>
              </a:lnSpc>
              <a:spcBef>
                <a:spcPts val="600"/>
              </a:spcBef>
              <a:buNone/>
            </a:pPr>
            <a:r>
              <a:rPr lang="ja-JP" altLang="en-US" sz="1200" b="1" dirty="0"/>
              <a:t>　</a:t>
            </a:r>
            <a:r>
              <a:rPr lang="ja-JP" altLang="en-US" sz="1200" b="1" dirty="0" smtClean="0"/>
              <a:t>　　</a:t>
            </a:r>
            <a:r>
              <a:rPr lang="ja-JP" altLang="en-US" sz="1200" b="1" dirty="0"/>
              <a:t>　</a:t>
            </a:r>
            <a:r>
              <a:rPr lang="ja-JP" altLang="en-US" sz="1200" dirty="0"/>
              <a:t>　</a:t>
            </a:r>
            <a:r>
              <a:rPr lang="ja-JP" altLang="en-US" sz="1200" b="1" dirty="0"/>
              <a:t>　　　　　　</a:t>
            </a:r>
          </a:p>
        </p:txBody>
      </p:sp>
      <p:sp>
        <p:nvSpPr>
          <p:cNvPr id="13" name="角丸四角形 12"/>
          <p:cNvSpPr/>
          <p:nvPr/>
        </p:nvSpPr>
        <p:spPr>
          <a:xfrm>
            <a:off x="667359" y="5497561"/>
            <a:ext cx="7776157" cy="12500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2236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48">
            <a:extLst>
              <a:ext uri="{FF2B5EF4-FFF2-40B4-BE49-F238E27FC236}">
                <a16:creationId xmlns:a16="http://schemas.microsoft.com/office/drawing/2014/main" id="{72A469EA-EC36-DCB7-D425-68F04BCE61DA}"/>
              </a:ext>
            </a:extLst>
          </p:cNvPr>
          <p:cNvSpPr/>
          <p:nvPr/>
        </p:nvSpPr>
        <p:spPr>
          <a:xfrm>
            <a:off x="787415" y="1248517"/>
            <a:ext cx="7117673" cy="2063000"/>
          </a:xfrm>
          <a:prstGeom prst="round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200" dirty="0"/>
          </a:p>
        </p:txBody>
      </p:sp>
      <p:sp>
        <p:nvSpPr>
          <p:cNvPr id="10" name="字幕 2">
            <a:extLst>
              <a:ext uri="{FF2B5EF4-FFF2-40B4-BE49-F238E27FC236}">
                <a16:creationId xmlns:a16="http://schemas.microsoft.com/office/drawing/2014/main" id="{899112AA-97F5-0FA3-5A70-A144207B65A7}"/>
              </a:ext>
            </a:extLst>
          </p:cNvPr>
          <p:cNvSpPr txBox="1">
            <a:spLocks/>
          </p:cNvSpPr>
          <p:nvPr/>
        </p:nvSpPr>
        <p:spPr>
          <a:xfrm>
            <a:off x="8492490" y="6479999"/>
            <a:ext cx="50751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11</a:t>
            </a:r>
            <a:endParaRPr lang="en-US" altLang="ja-JP" sz="1600" dirty="0"/>
          </a:p>
        </p:txBody>
      </p:sp>
      <p:sp>
        <p:nvSpPr>
          <p:cNvPr id="6" name="四角形: 角を丸くする 48">
            <a:extLst>
              <a:ext uri="{FF2B5EF4-FFF2-40B4-BE49-F238E27FC236}">
                <a16:creationId xmlns:a16="http://schemas.microsoft.com/office/drawing/2014/main" id="{72A469EA-EC36-DCB7-D425-68F04BCE61DA}"/>
              </a:ext>
            </a:extLst>
          </p:cNvPr>
          <p:cNvSpPr/>
          <p:nvPr/>
        </p:nvSpPr>
        <p:spPr>
          <a:xfrm>
            <a:off x="1173032" y="1435088"/>
            <a:ext cx="1255483" cy="420264"/>
          </a:xfrm>
          <a:prstGeom prst="roundRect">
            <a:avLst/>
          </a:prstGeom>
          <a:ln w="254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総務学事課</a:t>
            </a:r>
            <a:endParaRPr kumimoji="1" lang="ja-JP" altLang="en-US" sz="1200" dirty="0"/>
          </a:p>
        </p:txBody>
      </p:sp>
      <p:sp>
        <p:nvSpPr>
          <p:cNvPr id="8" name="四角形: 角を丸くする 44">
            <a:extLst>
              <a:ext uri="{FF2B5EF4-FFF2-40B4-BE49-F238E27FC236}">
                <a16:creationId xmlns:a16="http://schemas.microsoft.com/office/drawing/2014/main" id="{47D39D79-1F35-C5A3-57E2-7B856363602C}"/>
              </a:ext>
            </a:extLst>
          </p:cNvPr>
          <p:cNvSpPr/>
          <p:nvPr/>
        </p:nvSpPr>
        <p:spPr>
          <a:xfrm>
            <a:off x="3169035" y="3851644"/>
            <a:ext cx="1435676" cy="725213"/>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smtClean="0"/>
              <a:t>実　証</a:t>
            </a:r>
            <a:endParaRPr kumimoji="1" lang="en-US" altLang="ja-JP" sz="1200" u="sng" dirty="0" smtClean="0"/>
          </a:p>
          <a:p>
            <a:pPr algn="ctr"/>
            <a:r>
              <a:rPr lang="en-US" altLang="ja-JP" sz="1200" dirty="0" smtClean="0"/>
              <a:t>【</a:t>
            </a:r>
            <a:r>
              <a:rPr lang="ja-JP" altLang="en-US" sz="1200" dirty="0" smtClean="0"/>
              <a:t>学校訪問型</a:t>
            </a:r>
            <a:r>
              <a:rPr lang="en-US" altLang="ja-JP" sz="1200" dirty="0" smtClean="0"/>
              <a:t>】</a:t>
            </a:r>
            <a:endParaRPr kumimoji="1" lang="en-US" altLang="ja-JP" sz="1200" dirty="0"/>
          </a:p>
        </p:txBody>
      </p:sp>
      <p:sp>
        <p:nvSpPr>
          <p:cNvPr id="12" name="四角形: 角を丸くする 48">
            <a:extLst>
              <a:ext uri="{FF2B5EF4-FFF2-40B4-BE49-F238E27FC236}">
                <a16:creationId xmlns:a16="http://schemas.microsoft.com/office/drawing/2014/main" id="{72A469EA-EC36-DCB7-D425-68F04BCE61DA}"/>
              </a:ext>
            </a:extLst>
          </p:cNvPr>
          <p:cNvSpPr/>
          <p:nvPr/>
        </p:nvSpPr>
        <p:spPr>
          <a:xfrm>
            <a:off x="6130105" y="1366191"/>
            <a:ext cx="1339077" cy="420264"/>
          </a:xfrm>
          <a:prstGeom prst="roundRect">
            <a:avLst/>
          </a:prstGeom>
          <a:ln w="25400">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スポーツ振興課</a:t>
            </a:r>
            <a:endParaRPr kumimoji="1" lang="ja-JP" altLang="en-US" sz="1200" dirty="0"/>
          </a:p>
        </p:txBody>
      </p:sp>
      <p:sp>
        <p:nvSpPr>
          <p:cNvPr id="15" name="四角形: 角を丸くする 48">
            <a:extLst>
              <a:ext uri="{FF2B5EF4-FFF2-40B4-BE49-F238E27FC236}">
                <a16:creationId xmlns:a16="http://schemas.microsoft.com/office/drawing/2014/main" id="{72A469EA-EC36-DCB7-D425-68F04BCE61DA}"/>
              </a:ext>
            </a:extLst>
          </p:cNvPr>
          <p:cNvSpPr/>
          <p:nvPr/>
        </p:nvSpPr>
        <p:spPr>
          <a:xfrm>
            <a:off x="3393110" y="2044117"/>
            <a:ext cx="1662467" cy="420264"/>
          </a:xfrm>
          <a:prstGeom prst="roundRect">
            <a:avLst/>
          </a:prstGeom>
          <a:ln w="25400" cmpd="dbl">
            <a:solidFill>
              <a:srgbClr val="7030A0"/>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コーディネータ</a:t>
            </a:r>
            <a:r>
              <a:rPr lang="ja-JP" altLang="en-US" sz="1200" dirty="0" smtClean="0"/>
              <a:t>ー</a:t>
            </a:r>
            <a:endParaRPr kumimoji="1" lang="ja-JP" altLang="en-US" sz="1200" dirty="0"/>
          </a:p>
        </p:txBody>
      </p:sp>
      <p:sp>
        <p:nvSpPr>
          <p:cNvPr id="2" name="テキスト ボックス 1"/>
          <p:cNvSpPr txBox="1"/>
          <p:nvPr/>
        </p:nvSpPr>
        <p:spPr>
          <a:xfrm>
            <a:off x="2944183" y="1518521"/>
            <a:ext cx="2560320" cy="300082"/>
          </a:xfrm>
          <a:prstGeom prst="rect">
            <a:avLst/>
          </a:prstGeom>
        </p:spPr>
        <p:txBody>
          <a:bodyPr wrap="square" rtlCol="0">
            <a:spAutoFit/>
          </a:bodyPr>
          <a:lstStyle/>
          <a:p>
            <a:pPr marL="0" indent="0" algn="ctr">
              <a:buNone/>
            </a:pPr>
            <a:r>
              <a:rPr kumimoji="1" lang="ja-JP" altLang="en-US" sz="1350" b="1" dirty="0" smtClean="0"/>
              <a:t>鹿角市教育委員会</a:t>
            </a:r>
            <a:endParaRPr kumimoji="1" lang="ja-JP" altLang="en-US" sz="1350" b="1" dirty="0"/>
          </a:p>
        </p:txBody>
      </p:sp>
      <p:sp>
        <p:nvSpPr>
          <p:cNvPr id="18" name="テキスト ボックス 17"/>
          <p:cNvSpPr txBox="1"/>
          <p:nvPr/>
        </p:nvSpPr>
        <p:spPr>
          <a:xfrm>
            <a:off x="5512817" y="2170581"/>
            <a:ext cx="1807748" cy="1107996"/>
          </a:xfrm>
          <a:prstGeom prst="rect">
            <a:avLst/>
          </a:prstGeom>
        </p:spPr>
        <p:txBody>
          <a:bodyPr wrap="square" rtlCol="0">
            <a:spAutoFit/>
          </a:bodyPr>
          <a:lstStyle/>
          <a:p>
            <a:pPr marL="0" indent="0">
              <a:buNone/>
            </a:pPr>
            <a:r>
              <a:rPr lang="ja-JP" altLang="en-US" sz="1100" dirty="0" smtClean="0"/>
              <a:t>・スポーツ分科会主宰</a:t>
            </a:r>
            <a:endParaRPr lang="en-US" altLang="ja-JP" sz="1100" dirty="0" smtClean="0"/>
          </a:p>
          <a:p>
            <a:pPr marL="0" indent="0">
              <a:buNone/>
            </a:pPr>
            <a:r>
              <a:rPr kumimoji="1" lang="ja-JP" altLang="en-US" sz="1100" dirty="0" smtClean="0"/>
              <a:t>・モデル事業運営</a:t>
            </a:r>
            <a:endParaRPr kumimoji="1" lang="en-US" altLang="ja-JP" sz="1100" dirty="0" smtClean="0"/>
          </a:p>
          <a:p>
            <a:pPr marL="0" indent="0">
              <a:buNone/>
            </a:pPr>
            <a:r>
              <a:rPr lang="ja-JP" altLang="en-US" sz="1100" dirty="0" smtClean="0"/>
              <a:t>・大会派遣費補助金調整</a:t>
            </a:r>
            <a:endParaRPr kumimoji="1" lang="en-US" altLang="ja-JP" sz="1100" dirty="0" smtClean="0"/>
          </a:p>
          <a:p>
            <a:pPr marL="0" indent="0">
              <a:buNone/>
            </a:pPr>
            <a:r>
              <a:rPr lang="ja-JP" altLang="en-US" sz="1100" dirty="0" smtClean="0"/>
              <a:t>・</a:t>
            </a:r>
            <a:r>
              <a:rPr kumimoji="1" lang="ja-JP" altLang="en-US" sz="1100" dirty="0" smtClean="0"/>
              <a:t>指導者支援策検討</a:t>
            </a:r>
            <a:endParaRPr kumimoji="1" lang="en-US" altLang="ja-JP" sz="1100" dirty="0" smtClean="0"/>
          </a:p>
          <a:p>
            <a:pPr marL="0" indent="0">
              <a:buNone/>
            </a:pPr>
            <a:r>
              <a:rPr lang="ja-JP" altLang="en-US" sz="1100" dirty="0"/>
              <a:t>　</a:t>
            </a:r>
            <a:r>
              <a:rPr kumimoji="1" lang="ja-JP" altLang="en-US" sz="1100" dirty="0" smtClean="0"/>
              <a:t>（人材バンク等）</a:t>
            </a:r>
            <a:endParaRPr kumimoji="1" lang="en-US" altLang="ja-JP" sz="1100" dirty="0" smtClean="0"/>
          </a:p>
          <a:p>
            <a:pPr marL="0" indent="0">
              <a:buNone/>
            </a:pPr>
            <a:r>
              <a:rPr lang="ja-JP" altLang="en-US" sz="1100" dirty="0" smtClean="0"/>
              <a:t>・団体支援策検討</a:t>
            </a:r>
            <a:endParaRPr kumimoji="1" lang="en-US" altLang="ja-JP" sz="1100" dirty="0" smtClean="0"/>
          </a:p>
        </p:txBody>
      </p:sp>
      <p:sp>
        <p:nvSpPr>
          <p:cNvPr id="19" name="テキスト ボックス 18"/>
          <p:cNvSpPr txBox="1"/>
          <p:nvPr/>
        </p:nvSpPr>
        <p:spPr>
          <a:xfrm>
            <a:off x="1362343" y="1989293"/>
            <a:ext cx="1933637" cy="1277273"/>
          </a:xfrm>
          <a:prstGeom prst="rect">
            <a:avLst/>
          </a:prstGeom>
        </p:spPr>
        <p:txBody>
          <a:bodyPr wrap="square" rtlCol="0">
            <a:spAutoFit/>
          </a:bodyPr>
          <a:lstStyle/>
          <a:p>
            <a:pPr marL="0" indent="0">
              <a:buNone/>
            </a:pPr>
            <a:r>
              <a:rPr lang="ja-JP" altLang="en-US" sz="1100" dirty="0" smtClean="0"/>
              <a:t>・</a:t>
            </a:r>
            <a:r>
              <a:rPr lang="ja-JP" altLang="en-US" sz="1100" dirty="0"/>
              <a:t>推進</a:t>
            </a:r>
            <a:r>
              <a:rPr lang="ja-JP" altLang="en-US" sz="1100" dirty="0" smtClean="0"/>
              <a:t>委員会主宰</a:t>
            </a:r>
            <a:endParaRPr lang="en-US" altLang="ja-JP" sz="1100" dirty="0" smtClean="0"/>
          </a:p>
          <a:p>
            <a:pPr marL="0" indent="0">
              <a:buNone/>
            </a:pPr>
            <a:r>
              <a:rPr lang="ja-JP" altLang="en-US" sz="1100" dirty="0" smtClean="0"/>
              <a:t>・部活動指導員配置</a:t>
            </a:r>
            <a:endParaRPr lang="en-US" altLang="ja-JP" sz="1100" dirty="0" smtClean="0"/>
          </a:p>
          <a:p>
            <a:pPr marL="0" indent="0">
              <a:buNone/>
            </a:pPr>
            <a:r>
              <a:rPr kumimoji="1" lang="ja-JP" altLang="en-US" sz="1100" dirty="0" smtClean="0"/>
              <a:t>・モデル事業運営</a:t>
            </a:r>
            <a:endParaRPr kumimoji="1" lang="en-US" altLang="ja-JP" sz="1100" dirty="0" smtClean="0"/>
          </a:p>
          <a:p>
            <a:pPr marL="0" indent="0">
              <a:buNone/>
            </a:pPr>
            <a:r>
              <a:rPr lang="ja-JP" altLang="en-US" sz="1100" dirty="0" smtClean="0"/>
              <a:t>・大会派遣費補助金調整</a:t>
            </a:r>
            <a:endParaRPr lang="en-US" altLang="ja-JP" sz="1100" dirty="0" smtClean="0"/>
          </a:p>
          <a:p>
            <a:pPr marL="0" indent="0">
              <a:buNone/>
            </a:pPr>
            <a:r>
              <a:rPr kumimoji="1" lang="ja-JP" altLang="en-US" sz="1100" dirty="0" smtClean="0"/>
              <a:t>・団体支援策検討</a:t>
            </a:r>
            <a:endParaRPr kumimoji="1" lang="en-US" altLang="ja-JP" sz="1100" dirty="0" smtClean="0"/>
          </a:p>
          <a:p>
            <a:pPr marL="0" indent="0">
              <a:buNone/>
            </a:pPr>
            <a:r>
              <a:rPr lang="ja-JP" altLang="en-US" sz="1100" dirty="0" smtClean="0"/>
              <a:t>・保護者支援策検討</a:t>
            </a:r>
            <a:endParaRPr lang="en-US" altLang="ja-JP" sz="1100" dirty="0" smtClean="0"/>
          </a:p>
          <a:p>
            <a:pPr marL="0" indent="0">
              <a:buNone/>
            </a:pPr>
            <a:r>
              <a:rPr lang="ja-JP" altLang="en-US" sz="1100" dirty="0" smtClean="0"/>
              <a:t>・兼職兼業制度検討</a:t>
            </a:r>
            <a:endParaRPr lang="en-US" altLang="ja-JP" sz="1100" dirty="0" smtClean="0"/>
          </a:p>
        </p:txBody>
      </p:sp>
      <p:sp>
        <p:nvSpPr>
          <p:cNvPr id="20" name="四角形: 角を丸くする 46">
            <a:extLst>
              <a:ext uri="{FF2B5EF4-FFF2-40B4-BE49-F238E27FC236}">
                <a16:creationId xmlns:a16="http://schemas.microsoft.com/office/drawing/2014/main" id="{474C81CB-0EA8-0686-A203-C7FBBE1CB477}"/>
              </a:ext>
            </a:extLst>
          </p:cNvPr>
          <p:cNvSpPr/>
          <p:nvPr/>
        </p:nvSpPr>
        <p:spPr>
          <a:xfrm>
            <a:off x="724928" y="3843159"/>
            <a:ext cx="736979" cy="420265"/>
          </a:xfrm>
          <a:prstGeom prst="roundRect">
            <a:avLst/>
          </a:prstGeom>
          <a:ln>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保護者</a:t>
            </a:r>
            <a:endParaRPr kumimoji="1" lang="ja-JP" altLang="en-US" sz="1200" dirty="0"/>
          </a:p>
        </p:txBody>
      </p:sp>
      <p:cxnSp>
        <p:nvCxnSpPr>
          <p:cNvPr id="21" name="直線矢印コネクタ 20"/>
          <p:cNvCxnSpPr/>
          <p:nvPr/>
        </p:nvCxnSpPr>
        <p:spPr>
          <a:xfrm flipH="1">
            <a:off x="3603756" y="2627869"/>
            <a:ext cx="9512" cy="119188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350661" y="3617689"/>
            <a:ext cx="1262607" cy="498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350660" y="3617689"/>
            <a:ext cx="2" cy="20206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H="1">
            <a:off x="1190327" y="1959896"/>
            <a:ext cx="3389" cy="1859853"/>
          </a:xfrm>
          <a:prstGeom prst="straightConnector1">
            <a:avLst/>
          </a:prstGeom>
          <a:ln>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2304988" y="1878145"/>
            <a:ext cx="1085832" cy="44938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5055577" y="1865416"/>
            <a:ext cx="1174097" cy="474847"/>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32" name="四角形: 角を丸くする 44">
            <a:extLst>
              <a:ext uri="{FF2B5EF4-FFF2-40B4-BE49-F238E27FC236}">
                <a16:creationId xmlns:a16="http://schemas.microsoft.com/office/drawing/2014/main" id="{47D39D79-1F35-C5A3-57E2-7B856363602C}"/>
              </a:ext>
            </a:extLst>
          </p:cNvPr>
          <p:cNvSpPr/>
          <p:nvPr/>
        </p:nvSpPr>
        <p:spPr>
          <a:xfrm>
            <a:off x="4695507" y="3850283"/>
            <a:ext cx="769044" cy="315111"/>
          </a:xfrm>
          <a:prstGeom prst="round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ja-JP" altLang="en-US" sz="1200" dirty="0"/>
              <a:t>学校</a:t>
            </a:r>
            <a:endParaRPr kumimoji="1" lang="en-US" altLang="ja-JP" sz="1200" dirty="0"/>
          </a:p>
        </p:txBody>
      </p:sp>
      <p:sp>
        <p:nvSpPr>
          <p:cNvPr id="34" name="四角形: 角を丸くする 44">
            <a:extLst>
              <a:ext uri="{FF2B5EF4-FFF2-40B4-BE49-F238E27FC236}">
                <a16:creationId xmlns:a16="http://schemas.microsoft.com/office/drawing/2014/main" id="{47D39D79-1F35-C5A3-57E2-7B856363602C}"/>
              </a:ext>
            </a:extLst>
          </p:cNvPr>
          <p:cNvSpPr/>
          <p:nvPr/>
        </p:nvSpPr>
        <p:spPr>
          <a:xfrm>
            <a:off x="6670545" y="3851598"/>
            <a:ext cx="1202425" cy="307693"/>
          </a:xfrm>
          <a:prstGeom prst="round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ja-JP" altLang="en-US" sz="1200" dirty="0" smtClean="0"/>
              <a:t>競技団体等</a:t>
            </a:r>
            <a:endParaRPr kumimoji="1" lang="en-US" altLang="ja-JP" sz="1200" dirty="0"/>
          </a:p>
        </p:txBody>
      </p:sp>
      <p:sp>
        <p:nvSpPr>
          <p:cNvPr id="35" name="テキスト ボックス 34"/>
          <p:cNvSpPr txBox="1"/>
          <p:nvPr/>
        </p:nvSpPr>
        <p:spPr>
          <a:xfrm>
            <a:off x="2304988" y="3340690"/>
            <a:ext cx="1384971" cy="276999"/>
          </a:xfrm>
          <a:prstGeom prst="rect">
            <a:avLst/>
          </a:prstGeom>
        </p:spPr>
        <p:txBody>
          <a:bodyPr wrap="square" rtlCol="0">
            <a:spAutoFit/>
          </a:bodyPr>
          <a:lstStyle/>
          <a:p>
            <a:pPr marL="0" indent="0">
              <a:buNone/>
            </a:pPr>
            <a:r>
              <a:rPr lang="ja-JP" altLang="en-US" sz="1200" dirty="0" smtClean="0"/>
              <a:t>モデル事業検証</a:t>
            </a:r>
            <a:endParaRPr kumimoji="1" lang="ja-JP" altLang="en-US" sz="1200" dirty="0"/>
          </a:p>
        </p:txBody>
      </p:sp>
      <p:cxnSp>
        <p:nvCxnSpPr>
          <p:cNvPr id="36" name="直線矢印コネクタ 35"/>
          <p:cNvCxnSpPr/>
          <p:nvPr/>
        </p:nvCxnSpPr>
        <p:spPr>
          <a:xfrm>
            <a:off x="4841038" y="2627869"/>
            <a:ext cx="1" cy="1213903"/>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841038" y="3629418"/>
            <a:ext cx="2167527" cy="459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5970609" y="3625349"/>
            <a:ext cx="0" cy="211026"/>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2" name="タイトル 1">
            <a:extLst>
              <a:ext uri="{FF2B5EF4-FFF2-40B4-BE49-F238E27FC236}">
                <a16:creationId xmlns:a16="http://schemas.microsoft.com/office/drawing/2014/main" id="{CEB60874-2BD5-7CD6-0273-A4CC8617DE76}"/>
              </a:ext>
            </a:extLst>
          </p:cNvPr>
          <p:cNvSpPr txBox="1">
            <a:spLocks/>
          </p:cNvSpPr>
          <p:nvPr/>
        </p:nvSpPr>
        <p:spPr>
          <a:xfrm>
            <a:off x="280993" y="308529"/>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sp>
        <p:nvSpPr>
          <p:cNvPr id="43" name="四角形: 角を丸くする 44">
            <a:extLst>
              <a:ext uri="{FF2B5EF4-FFF2-40B4-BE49-F238E27FC236}">
                <a16:creationId xmlns:a16="http://schemas.microsoft.com/office/drawing/2014/main" id="{47D39D79-1F35-C5A3-57E2-7B856363602C}"/>
              </a:ext>
            </a:extLst>
          </p:cNvPr>
          <p:cNvSpPr/>
          <p:nvPr/>
        </p:nvSpPr>
        <p:spPr>
          <a:xfrm>
            <a:off x="1508507" y="3850283"/>
            <a:ext cx="1435676" cy="725213"/>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u="sng" dirty="0" smtClean="0"/>
              <a:t>実　証</a:t>
            </a:r>
            <a:endParaRPr kumimoji="1" lang="en-US" altLang="ja-JP" sz="1200" u="sng" dirty="0" smtClean="0"/>
          </a:p>
          <a:p>
            <a:pPr algn="ctr"/>
            <a:r>
              <a:rPr lang="en-US" altLang="ja-JP" sz="1200" dirty="0" smtClean="0"/>
              <a:t>【</a:t>
            </a:r>
            <a:r>
              <a:rPr lang="ja-JP" altLang="en-US" sz="1200" dirty="0" smtClean="0"/>
              <a:t>集合型</a:t>
            </a:r>
            <a:r>
              <a:rPr lang="en-US" altLang="ja-JP" sz="1200" dirty="0" smtClean="0"/>
              <a:t>】</a:t>
            </a:r>
            <a:endParaRPr kumimoji="1" lang="en-US" altLang="ja-JP" sz="1200" dirty="0"/>
          </a:p>
        </p:txBody>
      </p:sp>
      <p:sp>
        <p:nvSpPr>
          <p:cNvPr id="44" name="テキスト ボックス 43"/>
          <p:cNvSpPr txBox="1"/>
          <p:nvPr/>
        </p:nvSpPr>
        <p:spPr>
          <a:xfrm>
            <a:off x="4938169" y="3336546"/>
            <a:ext cx="2055112" cy="276999"/>
          </a:xfrm>
          <a:prstGeom prst="rect">
            <a:avLst/>
          </a:prstGeom>
        </p:spPr>
        <p:txBody>
          <a:bodyPr wrap="square" rtlCol="0">
            <a:spAutoFit/>
          </a:bodyPr>
          <a:lstStyle/>
          <a:p>
            <a:pPr marL="0" indent="0">
              <a:buNone/>
            </a:pPr>
            <a:r>
              <a:rPr lang="ja-JP" altLang="en-US" sz="1200" dirty="0" smtClean="0"/>
              <a:t>意見聴取・調整・助言指導</a:t>
            </a:r>
            <a:endParaRPr lang="en-US" altLang="ja-JP" sz="1200" dirty="0" smtClean="0"/>
          </a:p>
        </p:txBody>
      </p:sp>
      <p:cxnSp>
        <p:nvCxnSpPr>
          <p:cNvPr id="49" name="直線矢印コネクタ 48"/>
          <p:cNvCxnSpPr/>
          <p:nvPr/>
        </p:nvCxnSpPr>
        <p:spPr>
          <a:xfrm>
            <a:off x="7414459" y="1898722"/>
            <a:ext cx="13725" cy="1921027"/>
          </a:xfrm>
          <a:prstGeom prst="straightConnector1">
            <a:avLst/>
          </a:prstGeom>
          <a:ln>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四角形: 角を丸くする 44">
            <a:extLst>
              <a:ext uri="{FF2B5EF4-FFF2-40B4-BE49-F238E27FC236}">
                <a16:creationId xmlns:a16="http://schemas.microsoft.com/office/drawing/2014/main" id="{47D39D79-1F35-C5A3-57E2-7B856363602C}"/>
              </a:ext>
            </a:extLst>
          </p:cNvPr>
          <p:cNvSpPr/>
          <p:nvPr/>
        </p:nvSpPr>
        <p:spPr>
          <a:xfrm>
            <a:off x="5512817" y="3841773"/>
            <a:ext cx="1095800" cy="323622"/>
          </a:xfrm>
          <a:prstGeom prst="roundRect">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ja-JP" altLang="en-US" sz="1200" dirty="0" smtClean="0"/>
              <a:t>親の会</a:t>
            </a:r>
            <a:endParaRPr kumimoji="1" lang="en-US" altLang="ja-JP" sz="1200" dirty="0"/>
          </a:p>
        </p:txBody>
      </p:sp>
      <p:cxnSp>
        <p:nvCxnSpPr>
          <p:cNvPr id="54" name="直線矢印コネクタ 53"/>
          <p:cNvCxnSpPr/>
          <p:nvPr/>
        </p:nvCxnSpPr>
        <p:spPr>
          <a:xfrm flipH="1">
            <a:off x="7009778" y="3625349"/>
            <a:ext cx="2520" cy="20206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69" name="四角形: 角を丸くする 44">
            <a:extLst>
              <a:ext uri="{FF2B5EF4-FFF2-40B4-BE49-F238E27FC236}">
                <a16:creationId xmlns:a16="http://schemas.microsoft.com/office/drawing/2014/main" id="{47D39D79-1F35-C5A3-57E2-7B856363602C}"/>
              </a:ext>
            </a:extLst>
          </p:cNvPr>
          <p:cNvSpPr/>
          <p:nvPr/>
        </p:nvSpPr>
        <p:spPr>
          <a:xfrm>
            <a:off x="1400124" y="4606030"/>
            <a:ext cx="1581840" cy="1935583"/>
          </a:xfrm>
          <a:prstGeom prst="roundRect">
            <a:avLst/>
          </a:prstGeom>
          <a:ln>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smtClean="0"/>
              <a:t>対象：２競技　　　</a:t>
            </a:r>
            <a:endParaRPr lang="en-US" altLang="ja-JP" sz="1000" dirty="0" smtClean="0"/>
          </a:p>
          <a:p>
            <a:r>
              <a:rPr lang="ja-JP" altLang="en-US" sz="1000" dirty="0" smtClean="0"/>
              <a:t>活動：団体活動</a:t>
            </a:r>
            <a:endParaRPr lang="en-US" altLang="ja-JP" sz="1000" dirty="0" smtClean="0"/>
          </a:p>
          <a:p>
            <a:r>
              <a:rPr lang="ja-JP" altLang="en-US" sz="1000" dirty="0" smtClean="0"/>
              <a:t>方法：各競技を</a:t>
            </a:r>
            <a:endParaRPr lang="en-US" altLang="ja-JP" sz="1000" dirty="0" smtClean="0"/>
          </a:p>
          <a:p>
            <a:r>
              <a:rPr lang="ja-JP" altLang="en-US" sz="1000" dirty="0"/>
              <a:t>　</a:t>
            </a:r>
            <a:r>
              <a:rPr lang="ja-JP" altLang="en-US" sz="1000" dirty="0" smtClean="0"/>
              <a:t>　　１会場に集約</a:t>
            </a:r>
            <a:endParaRPr lang="en-US" altLang="ja-JP" sz="1000" dirty="0" smtClean="0"/>
          </a:p>
          <a:p>
            <a:r>
              <a:rPr lang="ja-JP" altLang="en-US" sz="1000" dirty="0" smtClean="0"/>
              <a:t>回数：月１回程度</a:t>
            </a:r>
            <a:endParaRPr lang="en-US" altLang="ja-JP" sz="1000" dirty="0" smtClean="0"/>
          </a:p>
          <a:p>
            <a:r>
              <a:rPr lang="ja-JP" altLang="en-US" sz="1000" dirty="0" smtClean="0"/>
              <a:t>受益者負担：有　</a:t>
            </a:r>
            <a:endParaRPr lang="en-US" altLang="ja-JP" sz="1000" dirty="0" smtClean="0"/>
          </a:p>
          <a:p>
            <a:endParaRPr lang="en-US" altLang="ja-JP" sz="1000" dirty="0"/>
          </a:p>
          <a:p>
            <a:endParaRPr lang="en-US" altLang="ja-JP" sz="1000" dirty="0" smtClean="0"/>
          </a:p>
        </p:txBody>
      </p:sp>
      <p:sp>
        <p:nvSpPr>
          <p:cNvPr id="70" name="四角形: 角を丸くする 44">
            <a:extLst>
              <a:ext uri="{FF2B5EF4-FFF2-40B4-BE49-F238E27FC236}">
                <a16:creationId xmlns:a16="http://schemas.microsoft.com/office/drawing/2014/main" id="{47D39D79-1F35-C5A3-57E2-7B856363602C}"/>
              </a:ext>
            </a:extLst>
          </p:cNvPr>
          <p:cNvSpPr/>
          <p:nvPr/>
        </p:nvSpPr>
        <p:spPr>
          <a:xfrm>
            <a:off x="3080394" y="4606030"/>
            <a:ext cx="1614035" cy="1925545"/>
          </a:xfrm>
          <a:prstGeom prst="roundRect">
            <a:avLst/>
          </a:prstGeom>
          <a:ln>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smtClean="0"/>
              <a:t>対象：</a:t>
            </a:r>
            <a:r>
              <a:rPr lang="ja-JP" altLang="en-US" sz="1000" dirty="0"/>
              <a:t>２</a:t>
            </a:r>
            <a:r>
              <a:rPr kumimoji="1" lang="ja-JP" altLang="en-US" sz="1000" smtClean="0"/>
              <a:t>競技</a:t>
            </a:r>
            <a:endParaRPr kumimoji="1" lang="en-US" altLang="ja-JP" sz="1000" dirty="0" smtClean="0"/>
          </a:p>
          <a:p>
            <a:r>
              <a:rPr lang="ja-JP" altLang="en-US" sz="1000" dirty="0" smtClean="0"/>
              <a:t>活動：部活動</a:t>
            </a:r>
            <a:endParaRPr lang="en-US" altLang="ja-JP" sz="1000" dirty="0" smtClean="0"/>
          </a:p>
          <a:p>
            <a:r>
              <a:rPr kumimoji="1" lang="ja-JP" altLang="en-US" sz="1000" dirty="0" smtClean="0"/>
              <a:t>方法：各中学校のそれ　</a:t>
            </a:r>
            <a:endParaRPr kumimoji="1" lang="en-US" altLang="ja-JP" sz="1000" dirty="0" smtClean="0"/>
          </a:p>
          <a:p>
            <a:r>
              <a:rPr lang="ja-JP" altLang="en-US" sz="1000" dirty="0"/>
              <a:t>　</a:t>
            </a:r>
            <a:r>
              <a:rPr lang="ja-JP" altLang="en-US" sz="1000" dirty="0" smtClean="0"/>
              <a:t>　　</a:t>
            </a:r>
            <a:r>
              <a:rPr lang="ja-JP" altLang="en-US" sz="1000" dirty="0" err="1" smtClean="0"/>
              <a:t>ぞれ</a:t>
            </a:r>
            <a:r>
              <a:rPr kumimoji="1" lang="ja-JP" altLang="en-US" sz="1000" dirty="0" err="1" smtClean="0"/>
              <a:t>の</a:t>
            </a:r>
            <a:r>
              <a:rPr kumimoji="1" lang="ja-JP" altLang="en-US" sz="1000" dirty="0" smtClean="0"/>
              <a:t>部活動に</a:t>
            </a:r>
            <a:endParaRPr kumimoji="1" lang="en-US" altLang="ja-JP" sz="1000" dirty="0" smtClean="0"/>
          </a:p>
          <a:p>
            <a:r>
              <a:rPr lang="ja-JP" altLang="en-US" sz="1000" dirty="0"/>
              <a:t>　</a:t>
            </a:r>
            <a:r>
              <a:rPr lang="ja-JP" altLang="en-US" sz="1000" dirty="0" smtClean="0"/>
              <a:t>　　</a:t>
            </a:r>
            <a:r>
              <a:rPr kumimoji="1" lang="ja-JP" altLang="en-US" sz="1000" dirty="0" smtClean="0"/>
              <a:t>競技団体等から</a:t>
            </a:r>
            <a:endParaRPr kumimoji="1" lang="en-US" altLang="ja-JP" sz="1000" dirty="0" smtClean="0"/>
          </a:p>
          <a:p>
            <a:r>
              <a:rPr lang="ja-JP" altLang="en-US" sz="1000" dirty="0"/>
              <a:t>　</a:t>
            </a:r>
            <a:r>
              <a:rPr lang="ja-JP" altLang="en-US" sz="1000" dirty="0" smtClean="0"/>
              <a:t>　　</a:t>
            </a:r>
            <a:r>
              <a:rPr kumimoji="1" lang="ja-JP" altLang="en-US" sz="1000" dirty="0" smtClean="0"/>
              <a:t>指導者を派遣</a:t>
            </a:r>
            <a:endParaRPr kumimoji="1" lang="en-US" altLang="ja-JP" sz="1000" dirty="0" smtClean="0"/>
          </a:p>
          <a:p>
            <a:r>
              <a:rPr lang="ja-JP" altLang="en-US" sz="1000" dirty="0" smtClean="0"/>
              <a:t>回数：１校１回</a:t>
            </a:r>
            <a:endParaRPr lang="en-US" altLang="ja-JP" sz="1000" dirty="0" smtClean="0"/>
          </a:p>
          <a:p>
            <a:r>
              <a:rPr kumimoji="1" lang="ja-JP" altLang="en-US" sz="1000" dirty="0" smtClean="0"/>
              <a:t>受益者負担：無</a:t>
            </a:r>
            <a:endParaRPr kumimoji="1" lang="en-US" altLang="ja-JP" sz="1200" dirty="0"/>
          </a:p>
        </p:txBody>
      </p:sp>
      <p:sp>
        <p:nvSpPr>
          <p:cNvPr id="71" name="四角形: 角を丸くする 44">
            <a:extLst>
              <a:ext uri="{FF2B5EF4-FFF2-40B4-BE49-F238E27FC236}">
                <a16:creationId xmlns:a16="http://schemas.microsoft.com/office/drawing/2014/main" id="{47D39D79-1F35-C5A3-57E2-7B856363602C}"/>
              </a:ext>
            </a:extLst>
          </p:cNvPr>
          <p:cNvSpPr/>
          <p:nvPr/>
        </p:nvSpPr>
        <p:spPr>
          <a:xfrm>
            <a:off x="4694429" y="4214251"/>
            <a:ext cx="3178542" cy="372910"/>
          </a:xfrm>
          <a:prstGeom prst="roundRect">
            <a:avLst/>
          </a:prstGeom>
          <a:ln>
            <a:solidFill>
              <a:srgbClr val="7030A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随時、希望に応じて説明会を開催</a:t>
            </a:r>
            <a:endParaRPr kumimoji="1" lang="en-US" altLang="ja-JP" sz="1200" dirty="0"/>
          </a:p>
        </p:txBody>
      </p:sp>
      <p:sp>
        <p:nvSpPr>
          <p:cNvPr id="39" name="字幕 2">
            <a:extLst>
              <a:ext uri="{FF2B5EF4-FFF2-40B4-BE49-F238E27FC236}">
                <a16:creationId xmlns:a16="http://schemas.microsoft.com/office/drawing/2014/main" id="{D3B27634-89E1-7FF8-3E13-5CEE7E77FF6B}"/>
              </a:ext>
            </a:extLst>
          </p:cNvPr>
          <p:cNvSpPr txBox="1">
            <a:spLocks/>
          </p:cNvSpPr>
          <p:nvPr/>
        </p:nvSpPr>
        <p:spPr>
          <a:xfrm>
            <a:off x="798038" y="851840"/>
            <a:ext cx="2049866"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〇取組体制</a:t>
            </a:r>
            <a:endParaRPr lang="en-US" altLang="ja-JP" sz="1800" dirty="0"/>
          </a:p>
        </p:txBody>
      </p:sp>
    </p:spTree>
    <p:extLst>
      <p:ext uri="{BB962C8B-B14F-4D97-AF65-F5344CB8AC3E}">
        <p14:creationId xmlns:p14="http://schemas.microsoft.com/office/powerpoint/2010/main" val="213041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EB60874-2BD5-7CD6-0273-A4CC8617DE76}"/>
              </a:ext>
            </a:extLst>
          </p:cNvPr>
          <p:cNvSpPr txBox="1">
            <a:spLocks/>
          </p:cNvSpPr>
          <p:nvPr/>
        </p:nvSpPr>
        <p:spPr>
          <a:xfrm>
            <a:off x="280993" y="308529"/>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sp>
        <p:nvSpPr>
          <p:cNvPr id="4" name="字幕 2">
            <a:extLst>
              <a:ext uri="{FF2B5EF4-FFF2-40B4-BE49-F238E27FC236}">
                <a16:creationId xmlns:a16="http://schemas.microsoft.com/office/drawing/2014/main" id="{D3B27634-89E1-7FF8-3E13-5CEE7E77FF6B}"/>
              </a:ext>
            </a:extLst>
          </p:cNvPr>
          <p:cNvSpPr txBox="1">
            <a:spLocks/>
          </p:cNvSpPr>
          <p:nvPr/>
        </p:nvSpPr>
        <p:spPr>
          <a:xfrm>
            <a:off x="798037" y="851840"/>
            <a:ext cx="7123991"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〇部活動地域移行コーディネーターの年間スケジュール</a:t>
            </a:r>
            <a:endParaRPr lang="en-US" altLang="ja-JP" sz="1800" dirty="0"/>
          </a:p>
        </p:txBody>
      </p:sp>
      <p:sp>
        <p:nvSpPr>
          <p:cNvPr id="5" name="字幕 2">
            <a:extLst>
              <a:ext uri="{FF2B5EF4-FFF2-40B4-BE49-F238E27FC236}">
                <a16:creationId xmlns:a16="http://schemas.microsoft.com/office/drawing/2014/main" id="{899112AA-97F5-0FA3-5A70-A144207B65A7}"/>
              </a:ext>
            </a:extLst>
          </p:cNvPr>
          <p:cNvSpPr txBox="1">
            <a:spLocks/>
          </p:cNvSpPr>
          <p:nvPr/>
        </p:nvSpPr>
        <p:spPr>
          <a:xfrm>
            <a:off x="8503920" y="6480000"/>
            <a:ext cx="49608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12</a:t>
            </a:r>
            <a:endParaRPr lang="en-US" altLang="ja-JP" sz="1600" dirty="0"/>
          </a:p>
        </p:txBody>
      </p:sp>
      <p:pic>
        <p:nvPicPr>
          <p:cNvPr id="10" name="図 9"/>
          <p:cNvPicPr>
            <a:picLocks noChangeAspect="1"/>
          </p:cNvPicPr>
          <p:nvPr/>
        </p:nvPicPr>
        <p:blipFill>
          <a:blip r:embed="rId2"/>
          <a:stretch>
            <a:fillRect/>
          </a:stretch>
        </p:blipFill>
        <p:spPr>
          <a:xfrm>
            <a:off x="544822" y="1342489"/>
            <a:ext cx="8263975" cy="5040000"/>
          </a:xfrm>
          <a:prstGeom prst="rect">
            <a:avLst/>
          </a:prstGeom>
          <a:ln>
            <a:solidFill>
              <a:schemeClr val="tx1"/>
            </a:solidFill>
          </a:ln>
        </p:spPr>
      </p:pic>
    </p:spTree>
    <p:extLst>
      <p:ext uri="{BB962C8B-B14F-4D97-AF65-F5344CB8AC3E}">
        <p14:creationId xmlns:p14="http://schemas.microsoft.com/office/powerpoint/2010/main" val="3778183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6A46B48E-7277-CA4B-316E-4E03DC20C047}"/>
              </a:ext>
            </a:extLst>
          </p:cNvPr>
          <p:cNvSpPr txBox="1">
            <a:spLocks/>
          </p:cNvSpPr>
          <p:nvPr/>
        </p:nvSpPr>
        <p:spPr>
          <a:xfrm>
            <a:off x="576854" y="992889"/>
            <a:ext cx="7953273" cy="56253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200" dirty="0">
              <a:latin typeface="+mn-ea"/>
            </a:endParaRPr>
          </a:p>
        </p:txBody>
      </p:sp>
      <p:sp>
        <p:nvSpPr>
          <p:cNvPr id="8" name="字幕 2">
            <a:extLst>
              <a:ext uri="{FF2B5EF4-FFF2-40B4-BE49-F238E27FC236}">
                <a16:creationId xmlns:a16="http://schemas.microsoft.com/office/drawing/2014/main" id="{899112AA-97F5-0FA3-5A70-A144207B65A7}"/>
              </a:ext>
            </a:extLst>
          </p:cNvPr>
          <p:cNvSpPr txBox="1">
            <a:spLocks/>
          </p:cNvSpPr>
          <p:nvPr/>
        </p:nvSpPr>
        <p:spPr>
          <a:xfrm>
            <a:off x="8640000" y="6479999"/>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a:t>
            </a:r>
            <a:r>
              <a:rPr lang="en-US" altLang="ja-JP" sz="1600" dirty="0"/>
              <a:t>3</a:t>
            </a:r>
            <a:endParaRPr lang="en-US" altLang="ja-JP" sz="1600" dirty="0" smtClean="0"/>
          </a:p>
          <a:p>
            <a:pPr marL="0" indent="0" algn="r">
              <a:buNone/>
            </a:pPr>
            <a:endParaRPr lang="en-US" altLang="ja-JP" sz="1050" dirty="0"/>
          </a:p>
        </p:txBody>
      </p:sp>
      <p:sp>
        <p:nvSpPr>
          <p:cNvPr id="9" name="タイトル 1">
            <a:extLst>
              <a:ext uri="{FF2B5EF4-FFF2-40B4-BE49-F238E27FC236}">
                <a16:creationId xmlns:a16="http://schemas.microsoft.com/office/drawing/2014/main" id="{4B933D3E-0A18-1E55-FC20-9D931F3A0251}"/>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（３）情報共有</a:t>
            </a:r>
            <a:endParaRPr lang="ja-JP" altLang="en-US" sz="2400" dirty="0"/>
          </a:p>
        </p:txBody>
      </p:sp>
      <p:sp>
        <p:nvSpPr>
          <p:cNvPr id="6" name="タイトル 1">
            <a:extLst>
              <a:ext uri="{FF2B5EF4-FFF2-40B4-BE49-F238E27FC236}">
                <a16:creationId xmlns:a16="http://schemas.microsoft.com/office/drawing/2014/main" id="{060AB606-D6AE-E2FC-EE8A-16860CD6DDD0}"/>
              </a:ext>
            </a:extLst>
          </p:cNvPr>
          <p:cNvSpPr txBox="1">
            <a:spLocks/>
          </p:cNvSpPr>
          <p:nvPr/>
        </p:nvSpPr>
        <p:spPr>
          <a:xfrm>
            <a:off x="822157" y="833162"/>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t>〇国による部活動改革の方向性</a:t>
            </a:r>
            <a:endParaRPr lang="ja-JP" altLang="en-US" sz="1800" dirty="0"/>
          </a:p>
        </p:txBody>
      </p:sp>
      <p:pic>
        <p:nvPicPr>
          <p:cNvPr id="3" name="図 2"/>
          <p:cNvPicPr>
            <a:picLocks noChangeAspect="1"/>
          </p:cNvPicPr>
          <p:nvPr/>
        </p:nvPicPr>
        <p:blipFill rotWithShape="1">
          <a:blip r:embed="rId2" cstate="print">
            <a:extLst>
              <a:ext uri="{28A0092B-C50C-407E-A947-70E740481C1C}">
                <a14:useLocalDpi xmlns:a14="http://schemas.microsoft.com/office/drawing/2010/main" val="0"/>
              </a:ext>
            </a:extLst>
          </a:blip>
          <a:srcRect l="3181" t="9779" r="31050" b="5832"/>
          <a:stretch/>
        </p:blipFill>
        <p:spPr>
          <a:xfrm>
            <a:off x="3259830" y="1255032"/>
            <a:ext cx="5534899" cy="5018838"/>
          </a:xfrm>
          <a:prstGeom prst="rect">
            <a:avLst/>
          </a:prstGeom>
        </p:spPr>
      </p:pic>
      <p:sp>
        <p:nvSpPr>
          <p:cNvPr id="10" name="字幕 2">
            <a:extLst>
              <a:ext uri="{FF2B5EF4-FFF2-40B4-BE49-F238E27FC236}">
                <a16:creationId xmlns:a16="http://schemas.microsoft.com/office/drawing/2014/main" id="{EA7AFCFA-509F-7953-D5FD-A0A21943A12B}"/>
              </a:ext>
            </a:extLst>
          </p:cNvPr>
          <p:cNvSpPr txBox="1">
            <a:spLocks/>
          </p:cNvSpPr>
          <p:nvPr/>
        </p:nvSpPr>
        <p:spPr>
          <a:xfrm>
            <a:off x="5197552" y="6278097"/>
            <a:ext cx="3561341" cy="2462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050" dirty="0" smtClean="0"/>
              <a:t>※</a:t>
            </a:r>
            <a:r>
              <a:rPr lang="ja-JP" altLang="en-US" sz="1050" dirty="0" smtClean="0"/>
              <a:t>秋田さきがけ新報　令和７年</a:t>
            </a:r>
            <a:r>
              <a:rPr lang="ja-JP" altLang="en-US" sz="1050" dirty="0"/>
              <a:t>５</a:t>
            </a:r>
            <a:r>
              <a:rPr lang="ja-JP" altLang="en-US" sz="1050" dirty="0" smtClean="0"/>
              <a:t>月１７日掲載</a:t>
            </a:r>
            <a:endParaRPr lang="en-US" altLang="ja-JP" sz="1050" dirty="0"/>
          </a:p>
        </p:txBody>
      </p:sp>
      <p:sp>
        <p:nvSpPr>
          <p:cNvPr id="11" name="正方形/長方形 10"/>
          <p:cNvSpPr/>
          <p:nvPr/>
        </p:nvSpPr>
        <p:spPr>
          <a:xfrm>
            <a:off x="348088" y="1476513"/>
            <a:ext cx="2845241" cy="4093428"/>
          </a:xfrm>
          <a:prstGeom prst="rect">
            <a:avLst/>
          </a:prstGeom>
        </p:spPr>
        <p:txBody>
          <a:bodyPr wrap="square">
            <a:spAutoFit/>
          </a:bodyPr>
          <a:lstStyle/>
          <a:p>
            <a:pPr algn="just">
              <a:spcAft>
                <a:spcPts val="0"/>
              </a:spcAft>
            </a:pPr>
            <a:r>
              <a:rPr lang="ja-JP" altLang="en-US" sz="1300" kern="100" dirty="0" smtClean="0">
                <a:latin typeface="+mn-ea"/>
                <a:cs typeface="Times New Roman" panose="02020603050405020304" pitchFamily="18" charset="0"/>
              </a:rPr>
              <a:t>・</a:t>
            </a:r>
            <a:r>
              <a:rPr lang="ja-JP" altLang="ja-JP" sz="1300" kern="100" dirty="0" smtClean="0">
                <a:latin typeface="+mn-ea"/>
                <a:cs typeface="Times New Roman" panose="02020603050405020304" pitchFamily="18" charset="0"/>
              </a:rPr>
              <a:t>秋田さきがけ</a:t>
            </a:r>
            <a:r>
              <a:rPr lang="ja-JP" altLang="en-US" sz="1300" kern="100" dirty="0">
                <a:latin typeface="+mn-ea"/>
                <a:cs typeface="Times New Roman" panose="02020603050405020304" pitchFamily="18" charset="0"/>
              </a:rPr>
              <a:t>新報</a:t>
            </a:r>
            <a:r>
              <a:rPr lang="ja-JP" altLang="ja-JP" sz="1300" kern="100" dirty="0" smtClean="0">
                <a:latin typeface="+mn-ea"/>
                <a:cs typeface="Times New Roman" panose="02020603050405020304" pitchFamily="18" charset="0"/>
              </a:rPr>
              <a:t>による</a:t>
            </a:r>
            <a:r>
              <a:rPr lang="ja-JP" altLang="ja-JP" sz="1300" kern="100" dirty="0">
                <a:latin typeface="+mn-ea"/>
                <a:cs typeface="Times New Roman" panose="02020603050405020304" pitchFamily="18" charset="0"/>
              </a:rPr>
              <a:t>報道抜粋</a:t>
            </a:r>
          </a:p>
          <a:p>
            <a:pPr algn="just">
              <a:spcAft>
                <a:spcPts val="0"/>
              </a:spcAft>
            </a:pPr>
            <a:r>
              <a:rPr lang="en-US" altLang="ja-JP" sz="1300" kern="100" dirty="0">
                <a:latin typeface="+mn-ea"/>
                <a:cs typeface="Times New Roman" panose="02020603050405020304" pitchFamily="18" charset="0"/>
              </a:rPr>
              <a:t> </a:t>
            </a:r>
            <a:endParaRPr lang="ja-JP" altLang="ja-JP" sz="1300" kern="100" dirty="0">
              <a:latin typeface="+mn-ea"/>
              <a:cs typeface="Times New Roman" panose="02020603050405020304" pitchFamily="18" charset="0"/>
            </a:endParaRPr>
          </a:p>
          <a:p>
            <a:pPr algn="just">
              <a:spcAft>
                <a:spcPts val="0"/>
              </a:spcAft>
            </a:pPr>
            <a:r>
              <a:rPr lang="ja-JP" altLang="en-US" sz="1300" kern="100" dirty="0" smtClean="0">
                <a:latin typeface="+mn-ea"/>
                <a:cs typeface="Times New Roman" panose="02020603050405020304" pitchFamily="18" charset="0"/>
              </a:rPr>
              <a:t>Ｒ</a:t>
            </a:r>
            <a:r>
              <a:rPr lang="en-US" altLang="ja-JP" sz="1300" kern="100" dirty="0" smtClean="0">
                <a:latin typeface="+mn-ea"/>
                <a:cs typeface="Times New Roman" panose="02020603050405020304" pitchFamily="18" charset="0"/>
              </a:rPr>
              <a:t>7.5.16</a:t>
            </a:r>
          </a:p>
          <a:p>
            <a:pPr algn="just">
              <a:spcAft>
                <a:spcPts val="0"/>
              </a:spcAft>
            </a:pPr>
            <a:r>
              <a:rPr lang="ja-JP" altLang="en-US" sz="1300" kern="100" dirty="0" smtClean="0">
                <a:latin typeface="+mn-ea"/>
                <a:cs typeface="Times New Roman" panose="02020603050405020304" pitchFamily="18" charset="0"/>
              </a:rPr>
              <a:t>スポーツ庁・文化庁</a:t>
            </a:r>
            <a:endParaRPr lang="en-US" altLang="ja-JP" sz="1300" kern="100" dirty="0" smtClean="0">
              <a:latin typeface="+mn-ea"/>
              <a:cs typeface="Times New Roman" panose="02020603050405020304" pitchFamily="18" charset="0"/>
            </a:endParaRPr>
          </a:p>
          <a:p>
            <a:pPr algn="just">
              <a:spcAft>
                <a:spcPts val="0"/>
              </a:spcAft>
            </a:pPr>
            <a:r>
              <a:rPr lang="ja-JP" altLang="en-US" sz="1300" kern="100" dirty="0" smtClean="0">
                <a:latin typeface="+mn-ea"/>
                <a:cs typeface="Times New Roman" panose="02020603050405020304" pitchFamily="18" charset="0"/>
              </a:rPr>
              <a:t>「地域スポーツ・文化芸術創造と部活動改革に関する実行会議」最終とりまとめ</a:t>
            </a:r>
            <a:endParaRPr lang="en-US" altLang="ja-JP" sz="1300" kern="100" dirty="0" smtClean="0">
              <a:latin typeface="+mn-ea"/>
              <a:cs typeface="Times New Roman" panose="02020603050405020304" pitchFamily="18" charset="0"/>
            </a:endParaRPr>
          </a:p>
          <a:p>
            <a:pPr algn="just">
              <a:spcAft>
                <a:spcPts val="0"/>
              </a:spcAft>
            </a:pPr>
            <a:endParaRPr lang="en-US" altLang="ja-JP" sz="1300" kern="100" dirty="0">
              <a:latin typeface="+mn-ea"/>
              <a:cs typeface="Times New Roman" panose="02020603050405020304" pitchFamily="18" charset="0"/>
            </a:endParaRPr>
          </a:p>
          <a:p>
            <a:pPr algn="just">
              <a:spcAft>
                <a:spcPts val="0"/>
              </a:spcAft>
            </a:pPr>
            <a:r>
              <a:rPr lang="ja-JP" altLang="en-US" sz="1300" kern="100" dirty="0">
                <a:latin typeface="+mn-ea"/>
                <a:cs typeface="Times New Roman" panose="02020603050405020304" pitchFamily="18" charset="0"/>
              </a:rPr>
              <a:t>①</a:t>
            </a:r>
            <a:r>
              <a:rPr lang="en-US" altLang="ja-JP" sz="1300" kern="100" dirty="0" smtClean="0">
                <a:latin typeface="+mn-ea"/>
                <a:cs typeface="Times New Roman" panose="02020603050405020304" pitchFamily="18" charset="0"/>
              </a:rPr>
              <a:t>2026</a:t>
            </a:r>
            <a:r>
              <a:rPr lang="ja-JP" altLang="en-US" sz="1300" kern="100" dirty="0" smtClean="0">
                <a:latin typeface="+mn-ea"/>
                <a:cs typeface="Times New Roman" panose="02020603050405020304" pitchFamily="18" charset="0"/>
              </a:rPr>
              <a:t>年度（令和</a:t>
            </a:r>
            <a:r>
              <a:rPr lang="en-US" altLang="ja-JP" sz="1300" kern="100" dirty="0" smtClean="0">
                <a:latin typeface="+mn-ea"/>
                <a:cs typeface="Times New Roman" panose="02020603050405020304" pitchFamily="18" charset="0"/>
              </a:rPr>
              <a:t>8</a:t>
            </a:r>
            <a:r>
              <a:rPr lang="ja-JP" altLang="en-US" sz="1300" kern="100" dirty="0" smtClean="0">
                <a:latin typeface="+mn-ea"/>
                <a:cs typeface="Times New Roman" panose="02020603050405020304" pitchFamily="18" charset="0"/>
              </a:rPr>
              <a:t>年度）から</a:t>
            </a:r>
            <a:endParaRPr lang="en-US" altLang="ja-JP" sz="1300" kern="100" dirty="0" smtClean="0">
              <a:latin typeface="+mn-ea"/>
              <a:cs typeface="Times New Roman" panose="02020603050405020304" pitchFamily="18" charset="0"/>
            </a:endParaRPr>
          </a:p>
          <a:p>
            <a:pPr algn="just">
              <a:spcAft>
                <a:spcPts val="0"/>
              </a:spcAft>
            </a:pPr>
            <a:r>
              <a:rPr lang="ja-JP" altLang="en-US" sz="1300" kern="100" dirty="0">
                <a:latin typeface="+mn-ea"/>
                <a:cs typeface="Times New Roman" panose="02020603050405020304" pitchFamily="18" charset="0"/>
              </a:rPr>
              <a:t>　</a:t>
            </a:r>
            <a:r>
              <a:rPr lang="en-US" altLang="ja-JP" sz="1300" kern="100" dirty="0" smtClean="0">
                <a:latin typeface="+mn-ea"/>
                <a:cs typeface="Times New Roman" panose="02020603050405020304" pitchFamily="18" charset="0"/>
              </a:rPr>
              <a:t>2031</a:t>
            </a:r>
            <a:r>
              <a:rPr lang="ja-JP" altLang="en-US" sz="1300" kern="100" dirty="0" smtClean="0">
                <a:latin typeface="+mn-ea"/>
                <a:cs typeface="Times New Roman" panose="02020603050405020304" pitchFamily="18" charset="0"/>
              </a:rPr>
              <a:t>年度（令和</a:t>
            </a:r>
            <a:r>
              <a:rPr lang="en-US" altLang="ja-JP" sz="1300" kern="100" dirty="0" smtClean="0">
                <a:latin typeface="+mn-ea"/>
                <a:cs typeface="Times New Roman" panose="02020603050405020304" pitchFamily="18" charset="0"/>
              </a:rPr>
              <a:t>13</a:t>
            </a:r>
            <a:r>
              <a:rPr lang="ja-JP" altLang="en-US" sz="1300" kern="100" dirty="0" smtClean="0">
                <a:latin typeface="+mn-ea"/>
                <a:cs typeface="Times New Roman" panose="02020603050405020304" pitchFamily="18" charset="0"/>
              </a:rPr>
              <a:t>年度）までの</a:t>
            </a:r>
            <a:endParaRPr lang="en-US" altLang="ja-JP" sz="1300" kern="100" dirty="0" smtClean="0">
              <a:latin typeface="+mn-ea"/>
              <a:cs typeface="Times New Roman" panose="02020603050405020304" pitchFamily="18" charset="0"/>
            </a:endParaRPr>
          </a:p>
          <a:p>
            <a:pPr algn="just">
              <a:spcAft>
                <a:spcPts val="0"/>
              </a:spcAft>
            </a:pPr>
            <a:r>
              <a:rPr lang="ja-JP" altLang="en-US" sz="1300" kern="100" dirty="0">
                <a:latin typeface="+mn-ea"/>
                <a:cs typeface="Times New Roman" panose="02020603050405020304" pitchFamily="18" charset="0"/>
              </a:rPr>
              <a:t>　</a:t>
            </a:r>
            <a:r>
              <a:rPr lang="en-US" altLang="ja-JP" sz="1300" kern="100" dirty="0" smtClean="0">
                <a:latin typeface="+mn-ea"/>
                <a:cs typeface="Times New Roman" panose="02020603050405020304" pitchFamily="18" charset="0"/>
              </a:rPr>
              <a:t>6</a:t>
            </a:r>
            <a:r>
              <a:rPr lang="ja-JP" altLang="en-US" sz="1300" kern="100" dirty="0" smtClean="0">
                <a:latin typeface="+mn-ea"/>
                <a:cs typeface="Times New Roman" panose="02020603050405020304" pitchFamily="18" charset="0"/>
              </a:rPr>
              <a:t>年間を「改革実行期間」とする。</a:t>
            </a:r>
            <a:endParaRPr lang="en-US" altLang="ja-JP" sz="1300" kern="100" dirty="0" smtClean="0">
              <a:latin typeface="+mn-ea"/>
              <a:cs typeface="Times New Roman" panose="02020603050405020304" pitchFamily="18" charset="0"/>
            </a:endParaRPr>
          </a:p>
          <a:p>
            <a:pPr algn="just">
              <a:spcAft>
                <a:spcPts val="0"/>
              </a:spcAft>
            </a:pPr>
            <a:endParaRPr lang="en-US" altLang="ja-JP" sz="1300" kern="100" dirty="0">
              <a:latin typeface="+mn-ea"/>
              <a:cs typeface="Times New Roman" panose="02020603050405020304" pitchFamily="18" charset="0"/>
            </a:endParaRPr>
          </a:p>
          <a:p>
            <a:pPr algn="just">
              <a:spcAft>
                <a:spcPts val="0"/>
              </a:spcAft>
            </a:pPr>
            <a:r>
              <a:rPr lang="ja-JP" altLang="en-US" sz="1300" kern="100" dirty="0" smtClean="0">
                <a:latin typeface="+mn-ea"/>
                <a:cs typeface="Times New Roman" panose="02020603050405020304" pitchFamily="18" charset="0"/>
              </a:rPr>
              <a:t>②</a:t>
            </a:r>
            <a:r>
              <a:rPr lang="en-US" altLang="ja-JP" sz="1300" kern="100" dirty="0" smtClean="0">
                <a:latin typeface="+mn-ea"/>
                <a:cs typeface="Times New Roman" panose="02020603050405020304" pitchFamily="18" charset="0"/>
              </a:rPr>
              <a:t>2031</a:t>
            </a:r>
            <a:r>
              <a:rPr lang="ja-JP" altLang="en-US" sz="1300" kern="100" dirty="0" smtClean="0">
                <a:latin typeface="+mn-ea"/>
                <a:cs typeface="Times New Roman" panose="02020603050405020304" pitchFamily="18" charset="0"/>
              </a:rPr>
              <a:t>年度（令和</a:t>
            </a:r>
            <a:r>
              <a:rPr lang="en-US" altLang="ja-JP" sz="1300" kern="100" dirty="0" smtClean="0">
                <a:latin typeface="+mn-ea"/>
                <a:cs typeface="Times New Roman" panose="02020603050405020304" pitchFamily="18" charset="0"/>
              </a:rPr>
              <a:t>13</a:t>
            </a:r>
            <a:r>
              <a:rPr lang="ja-JP" altLang="en-US" sz="1300" kern="100" dirty="0" smtClean="0">
                <a:latin typeface="+mn-ea"/>
                <a:cs typeface="Times New Roman" panose="02020603050405020304" pitchFamily="18" charset="0"/>
              </a:rPr>
              <a:t>年度）までに</a:t>
            </a:r>
            <a:endParaRPr lang="en-US" altLang="ja-JP" sz="1300" kern="100" dirty="0" smtClean="0">
              <a:latin typeface="+mn-ea"/>
              <a:cs typeface="Times New Roman" panose="02020603050405020304" pitchFamily="18" charset="0"/>
            </a:endParaRPr>
          </a:p>
          <a:p>
            <a:pPr algn="just">
              <a:spcAft>
                <a:spcPts val="0"/>
              </a:spcAft>
            </a:pPr>
            <a:r>
              <a:rPr lang="ja-JP" altLang="en-US" sz="1300" kern="100" dirty="0">
                <a:latin typeface="+mn-ea"/>
                <a:cs typeface="Times New Roman" panose="02020603050405020304" pitchFamily="18" charset="0"/>
              </a:rPr>
              <a:t>　</a:t>
            </a:r>
            <a:r>
              <a:rPr lang="ja-JP" altLang="en-US" sz="1300" kern="100" dirty="0" smtClean="0">
                <a:latin typeface="+mn-ea"/>
                <a:cs typeface="Times New Roman" panose="02020603050405020304" pitchFamily="18" charset="0"/>
              </a:rPr>
              <a:t>休日は全ての部活動で移行を目指　</a:t>
            </a:r>
            <a:endParaRPr lang="en-US" altLang="ja-JP" sz="1300" kern="100" dirty="0" smtClean="0">
              <a:latin typeface="+mn-ea"/>
              <a:cs typeface="Times New Roman" panose="02020603050405020304" pitchFamily="18" charset="0"/>
            </a:endParaRPr>
          </a:p>
          <a:p>
            <a:pPr algn="just">
              <a:spcAft>
                <a:spcPts val="0"/>
              </a:spcAft>
            </a:pPr>
            <a:r>
              <a:rPr lang="ja-JP" altLang="en-US" sz="1300" kern="100" dirty="0">
                <a:latin typeface="+mn-ea"/>
                <a:cs typeface="Times New Roman" panose="02020603050405020304" pitchFamily="18" charset="0"/>
              </a:rPr>
              <a:t>　</a:t>
            </a:r>
            <a:r>
              <a:rPr lang="ja-JP" altLang="en-US" sz="1300" kern="100" dirty="0" smtClean="0">
                <a:latin typeface="+mn-ea"/>
                <a:cs typeface="Times New Roman" panose="02020603050405020304" pitchFamily="18" charset="0"/>
              </a:rPr>
              <a:t>す。</a:t>
            </a:r>
            <a:endParaRPr lang="en-US" altLang="ja-JP" sz="1300" kern="100" dirty="0" smtClean="0">
              <a:latin typeface="+mn-ea"/>
              <a:cs typeface="Times New Roman" panose="02020603050405020304" pitchFamily="18" charset="0"/>
            </a:endParaRPr>
          </a:p>
          <a:p>
            <a:pPr algn="just">
              <a:spcAft>
                <a:spcPts val="0"/>
              </a:spcAft>
            </a:pPr>
            <a:endParaRPr lang="en-US" altLang="ja-JP" sz="1300" kern="100" dirty="0">
              <a:latin typeface="+mn-ea"/>
              <a:cs typeface="Times New Roman" panose="02020603050405020304" pitchFamily="18" charset="0"/>
            </a:endParaRPr>
          </a:p>
          <a:p>
            <a:pPr algn="just">
              <a:spcAft>
                <a:spcPts val="0"/>
              </a:spcAft>
            </a:pPr>
            <a:r>
              <a:rPr lang="ja-JP" altLang="en-US" sz="1300" kern="100" dirty="0" smtClean="0">
                <a:latin typeface="+mn-ea"/>
                <a:cs typeface="Times New Roman" panose="02020603050405020304" pitchFamily="18" charset="0"/>
              </a:rPr>
              <a:t>③「地域移行」⇒「地域展開」</a:t>
            </a:r>
            <a:endParaRPr lang="en-US" altLang="ja-JP" sz="1300" kern="100" dirty="0" smtClean="0">
              <a:latin typeface="+mn-ea"/>
              <a:cs typeface="Times New Roman" panose="02020603050405020304" pitchFamily="18" charset="0"/>
            </a:endParaRPr>
          </a:p>
          <a:p>
            <a:pPr algn="just">
              <a:spcAft>
                <a:spcPts val="0"/>
              </a:spcAft>
            </a:pPr>
            <a:endParaRPr lang="en-US" altLang="ja-JP" sz="1300" kern="100" dirty="0">
              <a:latin typeface="+mn-ea"/>
              <a:cs typeface="Times New Roman" panose="02020603050405020304" pitchFamily="18" charset="0"/>
            </a:endParaRPr>
          </a:p>
          <a:p>
            <a:pPr algn="just">
              <a:spcAft>
                <a:spcPts val="0"/>
              </a:spcAft>
            </a:pPr>
            <a:r>
              <a:rPr lang="ja-JP" altLang="en-US" sz="1300" kern="100" dirty="0" smtClean="0">
                <a:latin typeface="+mn-ea"/>
                <a:cs typeface="Times New Roman" panose="02020603050405020304" pitchFamily="18" charset="0"/>
              </a:rPr>
              <a:t>　</a:t>
            </a:r>
            <a:endParaRPr lang="en-US" altLang="ja-JP" sz="1300" kern="100" dirty="0">
              <a:latin typeface="+mn-ea"/>
              <a:cs typeface="Times New Roman" panose="02020603050405020304" pitchFamily="18" charset="0"/>
            </a:endParaRPr>
          </a:p>
          <a:p>
            <a:pPr algn="just">
              <a:spcAft>
                <a:spcPts val="0"/>
              </a:spcAft>
            </a:pPr>
            <a:r>
              <a:rPr lang="ja-JP" altLang="en-US" sz="1300" kern="100" dirty="0">
                <a:latin typeface="+mn-ea"/>
                <a:cs typeface="Times New Roman" panose="02020603050405020304" pitchFamily="18" charset="0"/>
              </a:rPr>
              <a:t>　</a:t>
            </a:r>
            <a:r>
              <a:rPr lang="ja-JP" altLang="en-US" sz="1300" kern="100" dirty="0" smtClean="0">
                <a:latin typeface="+mn-ea"/>
                <a:cs typeface="Times New Roman" panose="02020603050405020304" pitchFamily="18" charset="0"/>
              </a:rPr>
              <a:t>　</a:t>
            </a:r>
            <a:endParaRPr lang="en-US" altLang="ja-JP" sz="1300" kern="100" dirty="0" smtClean="0">
              <a:latin typeface="+mn-ea"/>
              <a:cs typeface="Times New Roman" panose="02020603050405020304" pitchFamily="18" charset="0"/>
            </a:endParaRPr>
          </a:p>
        </p:txBody>
      </p:sp>
    </p:spTree>
    <p:extLst>
      <p:ext uri="{BB962C8B-B14F-4D97-AF65-F5344CB8AC3E}">
        <p14:creationId xmlns:p14="http://schemas.microsoft.com/office/powerpoint/2010/main" val="16701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字幕 2">
            <a:extLst>
              <a:ext uri="{FF2B5EF4-FFF2-40B4-BE49-F238E27FC236}">
                <a16:creationId xmlns:a16="http://schemas.microsoft.com/office/drawing/2014/main" id="{899112AA-97F5-0FA3-5A70-A144207B65A7}"/>
              </a:ext>
            </a:extLst>
          </p:cNvPr>
          <p:cNvSpPr txBox="1">
            <a:spLocks/>
          </p:cNvSpPr>
          <p:nvPr/>
        </p:nvSpPr>
        <p:spPr>
          <a:xfrm>
            <a:off x="8640000" y="6479999"/>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a:t>
            </a:r>
            <a:r>
              <a:rPr lang="en-US" altLang="ja-JP" sz="1600" dirty="0"/>
              <a:t>4</a:t>
            </a:r>
            <a:endParaRPr lang="en-US" altLang="ja-JP" sz="1600" dirty="0" smtClean="0"/>
          </a:p>
          <a:p>
            <a:pPr marL="0" indent="0" algn="r">
              <a:buNone/>
            </a:pPr>
            <a:endParaRPr lang="en-US" altLang="ja-JP" sz="1050" dirty="0"/>
          </a:p>
        </p:txBody>
      </p:sp>
      <p:sp>
        <p:nvSpPr>
          <p:cNvPr id="9" name="タイトル 1">
            <a:extLst>
              <a:ext uri="{FF2B5EF4-FFF2-40B4-BE49-F238E27FC236}">
                <a16:creationId xmlns:a16="http://schemas.microsoft.com/office/drawing/2014/main" id="{4B933D3E-0A18-1E55-FC20-9D931F3A0251}"/>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（３）情報共有</a:t>
            </a:r>
            <a:endParaRPr lang="ja-JP" altLang="en-US" sz="2400" dirty="0"/>
          </a:p>
        </p:txBody>
      </p:sp>
      <p:sp>
        <p:nvSpPr>
          <p:cNvPr id="6" name="タイトル 1">
            <a:extLst>
              <a:ext uri="{FF2B5EF4-FFF2-40B4-BE49-F238E27FC236}">
                <a16:creationId xmlns:a16="http://schemas.microsoft.com/office/drawing/2014/main" id="{060AB606-D6AE-E2FC-EE8A-16860CD6DDD0}"/>
              </a:ext>
            </a:extLst>
          </p:cNvPr>
          <p:cNvSpPr txBox="1">
            <a:spLocks/>
          </p:cNvSpPr>
          <p:nvPr/>
        </p:nvSpPr>
        <p:spPr>
          <a:xfrm>
            <a:off x="822157" y="833162"/>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t>〇学校別部活動生徒数（令和７年度）</a:t>
            </a:r>
            <a:endParaRPr lang="ja-JP" altLang="en-US" sz="1800" dirty="0"/>
          </a:p>
        </p:txBody>
      </p:sp>
      <p:graphicFrame>
        <p:nvGraphicFramePr>
          <p:cNvPr id="7" name="表 6"/>
          <p:cNvGraphicFramePr>
            <a:graphicFrameLocks noGrp="1"/>
          </p:cNvGraphicFramePr>
          <p:nvPr>
            <p:extLst>
              <p:ext uri="{D42A27DB-BD31-4B8C-83A1-F6EECF244321}">
                <p14:modId xmlns:p14="http://schemas.microsoft.com/office/powerpoint/2010/main" val="3200531084"/>
              </p:ext>
            </p:extLst>
          </p:nvPr>
        </p:nvGraphicFramePr>
        <p:xfrm>
          <a:off x="331622" y="1301543"/>
          <a:ext cx="8521427" cy="4924679"/>
        </p:xfrm>
        <a:graphic>
          <a:graphicData uri="http://schemas.openxmlformats.org/drawingml/2006/table">
            <a:tbl>
              <a:tblPr/>
              <a:tblGrid>
                <a:gridCol w="452503">
                  <a:extLst>
                    <a:ext uri="{9D8B030D-6E8A-4147-A177-3AD203B41FA5}">
                      <a16:colId xmlns:a16="http://schemas.microsoft.com/office/drawing/2014/main" val="1786557086"/>
                    </a:ext>
                  </a:extLst>
                </a:gridCol>
                <a:gridCol w="293692">
                  <a:extLst>
                    <a:ext uri="{9D8B030D-6E8A-4147-A177-3AD203B41FA5}">
                      <a16:colId xmlns:a16="http://schemas.microsoft.com/office/drawing/2014/main" val="2849183317"/>
                    </a:ext>
                  </a:extLst>
                </a:gridCol>
                <a:gridCol w="293692">
                  <a:extLst>
                    <a:ext uri="{9D8B030D-6E8A-4147-A177-3AD203B41FA5}">
                      <a16:colId xmlns:a16="http://schemas.microsoft.com/office/drawing/2014/main" val="2322091346"/>
                    </a:ext>
                  </a:extLst>
                </a:gridCol>
                <a:gridCol w="293692">
                  <a:extLst>
                    <a:ext uri="{9D8B030D-6E8A-4147-A177-3AD203B41FA5}">
                      <a16:colId xmlns:a16="http://schemas.microsoft.com/office/drawing/2014/main" val="406824427"/>
                    </a:ext>
                  </a:extLst>
                </a:gridCol>
                <a:gridCol w="293692">
                  <a:extLst>
                    <a:ext uri="{9D8B030D-6E8A-4147-A177-3AD203B41FA5}">
                      <a16:colId xmlns:a16="http://schemas.microsoft.com/office/drawing/2014/main" val="2019862481"/>
                    </a:ext>
                  </a:extLst>
                </a:gridCol>
                <a:gridCol w="293692">
                  <a:extLst>
                    <a:ext uri="{9D8B030D-6E8A-4147-A177-3AD203B41FA5}">
                      <a16:colId xmlns:a16="http://schemas.microsoft.com/office/drawing/2014/main" val="2987534569"/>
                    </a:ext>
                  </a:extLst>
                </a:gridCol>
                <a:gridCol w="293692">
                  <a:extLst>
                    <a:ext uri="{9D8B030D-6E8A-4147-A177-3AD203B41FA5}">
                      <a16:colId xmlns:a16="http://schemas.microsoft.com/office/drawing/2014/main" val="3908268494"/>
                    </a:ext>
                  </a:extLst>
                </a:gridCol>
                <a:gridCol w="293692">
                  <a:extLst>
                    <a:ext uri="{9D8B030D-6E8A-4147-A177-3AD203B41FA5}">
                      <a16:colId xmlns:a16="http://schemas.microsoft.com/office/drawing/2014/main" val="3847761213"/>
                    </a:ext>
                  </a:extLst>
                </a:gridCol>
                <a:gridCol w="295868">
                  <a:extLst>
                    <a:ext uri="{9D8B030D-6E8A-4147-A177-3AD203B41FA5}">
                      <a16:colId xmlns:a16="http://schemas.microsoft.com/office/drawing/2014/main" val="1032193295"/>
                    </a:ext>
                  </a:extLst>
                </a:gridCol>
                <a:gridCol w="295868">
                  <a:extLst>
                    <a:ext uri="{9D8B030D-6E8A-4147-A177-3AD203B41FA5}">
                      <a16:colId xmlns:a16="http://schemas.microsoft.com/office/drawing/2014/main" val="1836420221"/>
                    </a:ext>
                  </a:extLst>
                </a:gridCol>
                <a:gridCol w="295868">
                  <a:extLst>
                    <a:ext uri="{9D8B030D-6E8A-4147-A177-3AD203B41FA5}">
                      <a16:colId xmlns:a16="http://schemas.microsoft.com/office/drawing/2014/main" val="2791869328"/>
                    </a:ext>
                  </a:extLst>
                </a:gridCol>
                <a:gridCol w="295868">
                  <a:extLst>
                    <a:ext uri="{9D8B030D-6E8A-4147-A177-3AD203B41FA5}">
                      <a16:colId xmlns:a16="http://schemas.microsoft.com/office/drawing/2014/main" val="2644862637"/>
                    </a:ext>
                  </a:extLst>
                </a:gridCol>
                <a:gridCol w="295868">
                  <a:extLst>
                    <a:ext uri="{9D8B030D-6E8A-4147-A177-3AD203B41FA5}">
                      <a16:colId xmlns:a16="http://schemas.microsoft.com/office/drawing/2014/main" val="1602095762"/>
                    </a:ext>
                  </a:extLst>
                </a:gridCol>
                <a:gridCol w="295868">
                  <a:extLst>
                    <a:ext uri="{9D8B030D-6E8A-4147-A177-3AD203B41FA5}">
                      <a16:colId xmlns:a16="http://schemas.microsoft.com/office/drawing/2014/main" val="940081017"/>
                    </a:ext>
                  </a:extLst>
                </a:gridCol>
                <a:gridCol w="295868">
                  <a:extLst>
                    <a:ext uri="{9D8B030D-6E8A-4147-A177-3AD203B41FA5}">
                      <a16:colId xmlns:a16="http://schemas.microsoft.com/office/drawing/2014/main" val="3985978860"/>
                    </a:ext>
                  </a:extLst>
                </a:gridCol>
                <a:gridCol w="295868">
                  <a:extLst>
                    <a:ext uri="{9D8B030D-6E8A-4147-A177-3AD203B41FA5}">
                      <a16:colId xmlns:a16="http://schemas.microsoft.com/office/drawing/2014/main" val="2307750944"/>
                    </a:ext>
                  </a:extLst>
                </a:gridCol>
                <a:gridCol w="295868">
                  <a:extLst>
                    <a:ext uri="{9D8B030D-6E8A-4147-A177-3AD203B41FA5}">
                      <a16:colId xmlns:a16="http://schemas.microsoft.com/office/drawing/2014/main" val="2679314540"/>
                    </a:ext>
                  </a:extLst>
                </a:gridCol>
                <a:gridCol w="295868">
                  <a:extLst>
                    <a:ext uri="{9D8B030D-6E8A-4147-A177-3AD203B41FA5}">
                      <a16:colId xmlns:a16="http://schemas.microsoft.com/office/drawing/2014/main" val="4033131923"/>
                    </a:ext>
                  </a:extLst>
                </a:gridCol>
                <a:gridCol w="295868">
                  <a:extLst>
                    <a:ext uri="{9D8B030D-6E8A-4147-A177-3AD203B41FA5}">
                      <a16:colId xmlns:a16="http://schemas.microsoft.com/office/drawing/2014/main" val="1522443309"/>
                    </a:ext>
                  </a:extLst>
                </a:gridCol>
                <a:gridCol w="295868">
                  <a:extLst>
                    <a:ext uri="{9D8B030D-6E8A-4147-A177-3AD203B41FA5}">
                      <a16:colId xmlns:a16="http://schemas.microsoft.com/office/drawing/2014/main" val="386565742"/>
                    </a:ext>
                  </a:extLst>
                </a:gridCol>
                <a:gridCol w="295868">
                  <a:extLst>
                    <a:ext uri="{9D8B030D-6E8A-4147-A177-3AD203B41FA5}">
                      <a16:colId xmlns:a16="http://schemas.microsoft.com/office/drawing/2014/main" val="2446193045"/>
                    </a:ext>
                  </a:extLst>
                </a:gridCol>
                <a:gridCol w="295868">
                  <a:extLst>
                    <a:ext uri="{9D8B030D-6E8A-4147-A177-3AD203B41FA5}">
                      <a16:colId xmlns:a16="http://schemas.microsoft.com/office/drawing/2014/main" val="2842452471"/>
                    </a:ext>
                  </a:extLst>
                </a:gridCol>
                <a:gridCol w="293692">
                  <a:extLst>
                    <a:ext uri="{9D8B030D-6E8A-4147-A177-3AD203B41FA5}">
                      <a16:colId xmlns:a16="http://schemas.microsoft.com/office/drawing/2014/main" val="2026117067"/>
                    </a:ext>
                  </a:extLst>
                </a:gridCol>
                <a:gridCol w="293692">
                  <a:extLst>
                    <a:ext uri="{9D8B030D-6E8A-4147-A177-3AD203B41FA5}">
                      <a16:colId xmlns:a16="http://schemas.microsoft.com/office/drawing/2014/main" val="3858717917"/>
                    </a:ext>
                  </a:extLst>
                </a:gridCol>
                <a:gridCol w="293692">
                  <a:extLst>
                    <a:ext uri="{9D8B030D-6E8A-4147-A177-3AD203B41FA5}">
                      <a16:colId xmlns:a16="http://schemas.microsoft.com/office/drawing/2014/main" val="39781698"/>
                    </a:ext>
                  </a:extLst>
                </a:gridCol>
                <a:gridCol w="293692">
                  <a:extLst>
                    <a:ext uri="{9D8B030D-6E8A-4147-A177-3AD203B41FA5}">
                      <a16:colId xmlns:a16="http://schemas.microsoft.com/office/drawing/2014/main" val="1218043415"/>
                    </a:ext>
                  </a:extLst>
                </a:gridCol>
                <a:gridCol w="348080">
                  <a:extLst>
                    <a:ext uri="{9D8B030D-6E8A-4147-A177-3AD203B41FA5}">
                      <a16:colId xmlns:a16="http://schemas.microsoft.com/office/drawing/2014/main" val="3976514699"/>
                    </a:ext>
                  </a:extLst>
                </a:gridCol>
                <a:gridCol w="348080">
                  <a:extLst>
                    <a:ext uri="{9D8B030D-6E8A-4147-A177-3AD203B41FA5}">
                      <a16:colId xmlns:a16="http://schemas.microsoft.com/office/drawing/2014/main" val="2424318940"/>
                    </a:ext>
                  </a:extLst>
                </a:gridCol>
              </a:tblGrid>
              <a:tr h="175661">
                <a:tc gridSpan="8">
                  <a:txBody>
                    <a:bodyPr/>
                    <a:lstStyle/>
                    <a:p>
                      <a:pPr algn="l" fontAlgn="ct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gridSpan="6">
                  <a:txBody>
                    <a:bodyPr/>
                    <a:lstStyle/>
                    <a:p>
                      <a:pPr algn="r" fontAlgn="ctr"/>
                      <a:r>
                        <a:rPr lang="zh-TW" altLang="en-US" sz="700" b="0" i="0" u="none" strike="noStrike">
                          <a:solidFill>
                            <a:srgbClr val="000000"/>
                          </a:solidFill>
                          <a:effectLst/>
                          <a:latin typeface="ＭＳ ゴシック" panose="020B0609070205080204" pitchFamily="49" charset="-128"/>
                          <a:ea typeface="ＭＳ ゴシック" panose="020B0609070205080204" pitchFamily="49" charset="-128"/>
                        </a:rPr>
                        <a:t>（令和７年４月１８日現在）</a:t>
                      </a: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926307270"/>
                  </a:ext>
                </a:extLst>
              </a:tr>
              <a:tr h="266577">
                <a:tc rowSpan="2"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rowSpan="2"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陸上</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剣道</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ソフトテニス</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卓球</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バスケットボール</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バレーボール</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野球</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スキー</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吹奏楽</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文化部</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外部団体</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所属なし</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row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延べ</a:t>
                      </a:r>
                      <a:b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人数</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700" b="0" i="0" u="none" strike="noStrike">
                          <a:solidFill>
                            <a:srgbClr val="000000"/>
                          </a:solidFill>
                          <a:effectLst/>
                          <a:latin typeface="ＭＳ ゴシック" panose="020B0609070205080204" pitchFamily="49" charset="-128"/>
                          <a:ea typeface="ＭＳ ゴシック" panose="020B0609070205080204" pitchFamily="49" charset="-128"/>
                        </a:rPr>
                        <a:t>在　籍</a:t>
                      </a:r>
                      <a:br>
                        <a:rPr lang="zh-CN" altLang="en-US" sz="700" b="0" i="0" u="none" strike="noStrike">
                          <a:solidFill>
                            <a:srgbClr val="000000"/>
                          </a:solidFill>
                          <a:effectLst/>
                          <a:latin typeface="ＭＳ ゴシック" panose="020B0609070205080204" pitchFamily="49" charset="-128"/>
                          <a:ea typeface="ＭＳ ゴシック" panose="020B0609070205080204" pitchFamily="49" charset="-128"/>
                        </a:rPr>
                      </a:br>
                      <a:r>
                        <a:rPr lang="zh-CN" altLang="en-US" sz="700" b="0" i="0" u="none" strike="noStrike">
                          <a:solidFill>
                            <a:srgbClr val="000000"/>
                          </a:solidFill>
                          <a:effectLst/>
                          <a:latin typeface="ＭＳ ゴシック" panose="020B0609070205080204" pitchFamily="49" charset="-128"/>
                          <a:ea typeface="ＭＳ ゴシック" panose="020B0609070205080204" pitchFamily="49" charset="-128"/>
                        </a:rPr>
                        <a:t>生徒数</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754808"/>
                  </a:ext>
                </a:extLst>
              </a:tr>
              <a:tr h="175661">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93842637"/>
                  </a:ext>
                </a:extLst>
              </a:tr>
              <a:tr h="175661">
                <a:tc rowSpan="3">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花　輪</a:t>
                      </a:r>
                      <a:b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中学校</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１年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91</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87</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460831"/>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２年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115</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108</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076351"/>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３年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96</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9287551"/>
                  </a:ext>
                </a:extLst>
              </a:tr>
              <a:tr h="175661">
                <a:tc rowSpan="3">
                  <a:txBody>
                    <a:bodyPr/>
                    <a:lstStyle/>
                    <a:p>
                      <a:pPr algn="ctr" fontAlgn="ctr"/>
                      <a: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t>十和田</a:t>
                      </a:r>
                      <a:b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t>中学校</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１年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68</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68</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906085"/>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２年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61</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193613"/>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３年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77</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75</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414666"/>
                  </a:ext>
                </a:extLst>
              </a:tr>
              <a:tr h="175661">
                <a:tc rowSpan="3">
                  <a:txBody>
                    <a:bodyPr/>
                    <a:lstStyle/>
                    <a:p>
                      <a:pPr algn="ctr" fontAlgn="ctr"/>
                      <a: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t>尾去沢</a:t>
                      </a:r>
                      <a:b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t>中学校</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１年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959359"/>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２年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430208"/>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３年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7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814773"/>
                  </a:ext>
                </a:extLst>
              </a:tr>
              <a:tr h="175661">
                <a:tc rowSpan="3">
                  <a:txBody>
                    <a:bodyPr/>
                    <a:lstStyle/>
                    <a:p>
                      <a:pPr algn="ctr" fontAlgn="ctr"/>
                      <a: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t>八幡平</a:t>
                      </a:r>
                      <a:b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br>
                      <a:r>
                        <a:rPr lang="zh-CN" altLang="en-US" sz="800" b="0" i="0" u="none" strike="noStrike">
                          <a:solidFill>
                            <a:srgbClr val="000000"/>
                          </a:solidFill>
                          <a:effectLst/>
                          <a:latin typeface="ＭＳ ゴシック" panose="020B0609070205080204" pitchFamily="49" charset="-128"/>
                          <a:ea typeface="ＭＳ ゴシック" panose="020B0609070205080204" pitchFamily="49" charset="-128"/>
                        </a:rPr>
                        <a:t>中学校</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１年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16</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329835"/>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２年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24</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3630614"/>
                  </a:ext>
                </a:extLst>
              </a:tr>
              <a:tr h="175661">
                <a:tc vMerge="1">
                  <a:txBody>
                    <a:bodyPr/>
                    <a:lstStyle/>
                    <a:p>
                      <a:endParaRPr kumimoji="1" lang="ja-JP" altLang="en-US"/>
                    </a:p>
                  </a:txBody>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３年</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6350" cap="flat" cmpd="sng" algn="ctr">
                      <a:solidFill>
                        <a:srgbClr val="000000"/>
                      </a:solidFill>
                      <a:prstDash val="dot"/>
                      <a:round/>
                      <a:headEnd type="none" w="med" len="med"/>
                      <a:tailEnd type="none" w="med" len="med"/>
                    </a:lnBlToTr>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31</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2243035"/>
                  </a:ext>
                </a:extLst>
              </a:tr>
              <a:tr h="175661">
                <a:tc gridSpan="2">
                  <a:txBody>
                    <a:bodyPr/>
                    <a:lstStyle/>
                    <a:p>
                      <a:pPr algn="ctr" fontAlgn="ctr"/>
                      <a:r>
                        <a:rPr lang="zh-TW"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男女別（小計）</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34</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35</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625</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600</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5443532"/>
                  </a:ext>
                </a:extLst>
              </a:tr>
              <a:tr h="175661">
                <a:tc gridSpan="2">
                  <a:txBody>
                    <a:bodyPr/>
                    <a:lstStyle/>
                    <a:p>
                      <a:pPr algn="ctr" fontAlgn="ctr"/>
                      <a:r>
                        <a:rPr lang="zh-TW" altLang="en-US" sz="700" b="0" i="0" u="none" strike="noStrike">
                          <a:solidFill>
                            <a:srgbClr val="000000"/>
                          </a:solidFill>
                          <a:effectLst/>
                          <a:latin typeface="ＭＳ ゴシック" panose="020B0609070205080204" pitchFamily="49" charset="-128"/>
                          <a:ea typeface="ＭＳ ゴシック" panose="020B0609070205080204" pitchFamily="49" charset="-128"/>
                        </a:rPr>
                        <a:t>部活動別（合計）</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79</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711188804"/>
                  </a:ext>
                </a:extLst>
              </a:tr>
              <a:tr h="175661">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88415177"/>
                  </a:ext>
                </a:extLst>
              </a:tr>
              <a:tr h="175661">
                <a:tc gridSpan="4">
                  <a:txBody>
                    <a:bodyPr/>
                    <a:lstStyle/>
                    <a:p>
                      <a:pPr algn="l" fontAlgn="ctr"/>
                      <a:r>
                        <a:rPr lang="en-US" altLang="zh-TW" sz="900" b="0" i="0" u="none" strike="noStrike">
                          <a:solidFill>
                            <a:srgbClr val="000000"/>
                          </a:solidFill>
                          <a:effectLst/>
                          <a:latin typeface="ＭＳ ゴシック" panose="020B0609070205080204" pitchFamily="49" charset="-128"/>
                          <a:ea typeface="ＭＳ ゴシック" panose="020B0609070205080204" pitchFamily="49" charset="-128"/>
                        </a:rPr>
                        <a:t>【</a:t>
                      </a:r>
                      <a:r>
                        <a:rPr lang="zh-TW" altLang="en-US" sz="900" b="0" i="0" u="none" strike="noStrike">
                          <a:solidFill>
                            <a:srgbClr val="000000"/>
                          </a:solidFill>
                          <a:effectLst/>
                          <a:latin typeface="ＭＳ ゴシック" panose="020B0609070205080204" pitchFamily="49" charset="-128"/>
                          <a:ea typeface="ＭＳ ゴシック" panose="020B0609070205080204" pitchFamily="49" charset="-128"/>
                        </a:rPr>
                        <a:t>Ｒ６→Ｒ７増減</a:t>
                      </a:r>
                      <a:r>
                        <a:rPr lang="en-US" altLang="zh-TW" sz="900" b="0" i="0" u="none" strike="noStrike">
                          <a:solidFill>
                            <a:srgbClr val="000000"/>
                          </a:solidFill>
                          <a:effectLst/>
                          <a:latin typeface="ＭＳ ゴシック" panose="020B0609070205080204" pitchFamily="49" charset="-128"/>
                          <a:ea typeface="ＭＳ ゴシック" panose="020B0609070205080204" pitchFamily="49" charset="-128"/>
                        </a:rPr>
                        <a:t>】</a:t>
                      </a: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a:noFill/>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a:noFill/>
                    </a:lnB>
                  </a:tcPr>
                </a:tc>
                <a:extLst>
                  <a:ext uri="{0D108BD9-81ED-4DB2-BD59-A6C34878D82A}">
                    <a16:rowId xmlns:a16="http://schemas.microsoft.com/office/drawing/2014/main" val="3908969592"/>
                  </a:ext>
                </a:extLst>
              </a:tr>
              <a:tr h="266577">
                <a:tc rowSpan="2"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rowSpan="2"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陸上</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剣道</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ソフトテニス</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卓球</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バスケットボール</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バレーボール</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野球</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スキー</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吹奏楽</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文化部</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外部団体</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所属なし</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23" marR="6023" marT="6023" marB="0" anchor="ctr">
                    <a:lnL>
                      <a:noFill/>
                    </a:lnL>
                    <a:lnR>
                      <a:noFill/>
                    </a:lnR>
                    <a:lnT>
                      <a:noFill/>
                    </a:lnT>
                    <a:lnB>
                      <a:noFill/>
                    </a:lnB>
                  </a:tcPr>
                </a:tc>
                <a:extLst>
                  <a:ext uri="{0D108BD9-81ED-4DB2-BD59-A6C34878D82A}">
                    <a16:rowId xmlns:a16="http://schemas.microsoft.com/office/drawing/2014/main" val="4076360586"/>
                  </a:ext>
                </a:extLst>
              </a:tr>
              <a:tr h="175661">
                <a:tc gridSpan="2" vMerge="1">
                  <a:txBody>
                    <a:bodyPr/>
                    <a:lstStyle/>
                    <a:p>
                      <a:endParaRPr kumimoji="1" lang="ja-JP" altLang="en-US"/>
                    </a:p>
                  </a:txBody>
                  <a:tcPr/>
                </a:tc>
                <a:tc hMerge="1" vMerge="1">
                  <a:txBody>
                    <a:bodyPr/>
                    <a:lstStyle/>
                    <a:p>
                      <a:endParaRPr kumimoji="1" lang="ja-JP" altLang="en-US"/>
                    </a:p>
                  </a:txBody>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男子</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女子</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ja-JP" altLang="en-US" sz="700" b="0" i="0" u="none" strike="noStrike">
                        <a:solidFill>
                          <a:srgbClr val="000000"/>
                        </a:solidFill>
                        <a:effectLst/>
                        <a:latin typeface="游ゴシック" panose="020B0400000000000000" pitchFamily="50" charset="-128"/>
                        <a:ea typeface="游ゴシック" panose="020B0400000000000000" pitchFamily="50" charset="-128"/>
                      </a:endParaRPr>
                    </a:p>
                  </a:txBody>
                  <a:tcPr marL="6023" marR="6023" marT="6023" marB="0" anchor="ctr">
                    <a:lnL>
                      <a:noFill/>
                    </a:lnL>
                    <a:lnR>
                      <a:noFill/>
                    </a:lnR>
                    <a:lnT>
                      <a:noFill/>
                    </a:lnT>
                    <a:lnB>
                      <a:noFill/>
                    </a:lnB>
                  </a:tcPr>
                </a:tc>
                <a:extLst>
                  <a:ext uri="{0D108BD9-81ED-4DB2-BD59-A6C34878D82A}">
                    <a16:rowId xmlns:a16="http://schemas.microsoft.com/office/drawing/2014/main" val="3867626058"/>
                  </a:ext>
                </a:extLst>
              </a:tr>
              <a:tr h="175661">
                <a:tc gridSpan="2">
                  <a:txBody>
                    <a:bodyPr/>
                    <a:lstStyle/>
                    <a:p>
                      <a:pPr algn="ctr" fontAlgn="ctr"/>
                      <a:r>
                        <a:rPr lang="en-US" sz="700" b="0" i="0" u="none" strike="noStrike">
                          <a:solidFill>
                            <a:srgbClr val="000000"/>
                          </a:solidFill>
                          <a:effectLst/>
                          <a:latin typeface="ＭＳ ゴシック" panose="020B0609070205080204" pitchFamily="49" charset="-128"/>
                          <a:ea typeface="ＭＳ ゴシック" panose="020B0609070205080204" pitchFamily="49" charset="-128"/>
                        </a:rPr>
                        <a:t>Ｒ６</a:t>
                      </a: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男女別</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37</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25</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800" b="0" i="0" u="none" strike="noStrike">
                          <a:solidFill>
                            <a:srgbClr val="000000"/>
                          </a:solidFill>
                          <a:effectLst/>
                          <a:latin typeface="ＭＳ ゴシック" panose="020B0609070205080204" pitchFamily="49" charset="-128"/>
                          <a:ea typeface="ＭＳ ゴシック" panose="020B0609070205080204" pitchFamily="49" charset="-128"/>
                        </a:rPr>
                        <a:t>　</a:t>
                      </a:r>
                    </a:p>
                  </a:txBody>
                  <a:tcPr marL="6023" marR="6023" marT="6023"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023" marR="6023" marT="6023"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7116642"/>
                  </a:ext>
                </a:extLst>
              </a:tr>
              <a:tr h="175661">
                <a:tc gridSpan="2">
                  <a:txBody>
                    <a:bodyPr/>
                    <a:lstStyle/>
                    <a:p>
                      <a:pPr algn="ctr" fontAlgn="ctr"/>
                      <a:r>
                        <a:rPr lang="en-US" sz="700" b="0" i="0" u="none" strike="noStrike">
                          <a:solidFill>
                            <a:srgbClr val="000000"/>
                          </a:solidFill>
                          <a:effectLst/>
                          <a:latin typeface="ＭＳ ゴシック" panose="020B0609070205080204" pitchFamily="49" charset="-128"/>
                          <a:ea typeface="ＭＳ ゴシック" panose="020B0609070205080204" pitchFamily="49" charset="-128"/>
                        </a:rPr>
                        <a:t>Ｒ７</a:t>
                      </a: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男女別</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34</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38</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35</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延べ</a:t>
                      </a:r>
                      <a:b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b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人数</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zh-CN" altLang="en-US" sz="700" b="0" i="0" u="none" strike="noStrike">
                          <a:solidFill>
                            <a:srgbClr val="000000"/>
                          </a:solidFill>
                          <a:effectLst/>
                          <a:latin typeface="ＭＳ ゴシック" panose="020B0609070205080204" pitchFamily="49" charset="-128"/>
                          <a:ea typeface="ＭＳ ゴシック" panose="020B0609070205080204" pitchFamily="49" charset="-128"/>
                        </a:rPr>
                        <a:t>在　籍</a:t>
                      </a:r>
                      <a:br>
                        <a:rPr lang="zh-CN" altLang="en-US" sz="700" b="0" i="0" u="none" strike="noStrike">
                          <a:solidFill>
                            <a:srgbClr val="000000"/>
                          </a:solidFill>
                          <a:effectLst/>
                          <a:latin typeface="ＭＳ ゴシック" panose="020B0609070205080204" pitchFamily="49" charset="-128"/>
                          <a:ea typeface="ＭＳ ゴシック" panose="020B0609070205080204" pitchFamily="49" charset="-128"/>
                        </a:rPr>
                      </a:br>
                      <a:r>
                        <a:rPr lang="zh-CN" altLang="en-US" sz="700" b="0" i="0" u="none" strike="noStrike">
                          <a:solidFill>
                            <a:srgbClr val="000000"/>
                          </a:solidFill>
                          <a:effectLst/>
                          <a:latin typeface="ＭＳ ゴシック" panose="020B0609070205080204" pitchFamily="49" charset="-128"/>
                          <a:ea typeface="ＭＳ ゴシック" panose="020B0609070205080204" pitchFamily="49" charset="-128"/>
                        </a:rPr>
                        <a:t>生徒数</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3296218"/>
                  </a:ext>
                </a:extLst>
              </a:tr>
              <a:tr h="175661">
                <a:tc gridSpan="2">
                  <a:txBody>
                    <a:bodyPr/>
                    <a:lstStyle/>
                    <a:p>
                      <a:pPr algn="ctr" fontAlgn="ctr"/>
                      <a:r>
                        <a:rPr lang="en-US" sz="700" b="0" i="0" u="none" strike="noStrike">
                          <a:solidFill>
                            <a:srgbClr val="000000"/>
                          </a:solidFill>
                          <a:effectLst/>
                          <a:latin typeface="ＭＳ ゴシック" panose="020B0609070205080204" pitchFamily="49" charset="-128"/>
                          <a:ea typeface="ＭＳ ゴシック" panose="020B0609070205080204" pitchFamily="49" charset="-128"/>
                        </a:rPr>
                        <a:t>Ｒ６→７</a:t>
                      </a: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増減</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+12</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743169831"/>
                  </a:ext>
                </a:extLst>
              </a:tr>
              <a:tr h="175661">
                <a:tc gridSpan="2">
                  <a:txBody>
                    <a:bodyPr/>
                    <a:lstStyle/>
                    <a:p>
                      <a:pPr algn="ctr" fontAlgn="ctr"/>
                      <a:r>
                        <a:rPr lang="en-US" sz="700" b="0" i="0" u="none" strike="noStrike">
                          <a:solidFill>
                            <a:srgbClr val="000000"/>
                          </a:solidFill>
                          <a:effectLst/>
                          <a:latin typeface="ＭＳ ゴシック" panose="020B0609070205080204" pitchFamily="49" charset="-128"/>
                          <a:ea typeface="ＭＳ ゴシック" panose="020B0609070205080204" pitchFamily="49" charset="-128"/>
                        </a:rPr>
                        <a:t>Ｒ６</a:t>
                      </a: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合計</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79</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16</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57</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56</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692</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646</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7025135"/>
                  </a:ext>
                </a:extLst>
              </a:tr>
              <a:tr h="175661">
                <a:tc gridSpan="2">
                  <a:txBody>
                    <a:bodyPr/>
                    <a:lstStyle/>
                    <a:p>
                      <a:pPr algn="ctr" fontAlgn="ctr"/>
                      <a:r>
                        <a:rPr lang="en-US" sz="700" b="0" i="0" u="none" strike="noStrike">
                          <a:solidFill>
                            <a:srgbClr val="000000"/>
                          </a:solidFill>
                          <a:effectLst/>
                          <a:latin typeface="ＭＳ ゴシック" panose="020B0609070205080204" pitchFamily="49" charset="-128"/>
                          <a:ea typeface="ＭＳ ゴシック" panose="020B0609070205080204" pitchFamily="49" charset="-128"/>
                        </a:rPr>
                        <a:t>Ｒ７</a:t>
                      </a: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合計</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79</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47</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45</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62</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625</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600</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486120"/>
                  </a:ext>
                </a:extLst>
              </a:tr>
              <a:tr h="175661">
                <a:tc gridSpan="2">
                  <a:txBody>
                    <a:bodyPr/>
                    <a:lstStyle/>
                    <a:p>
                      <a:pPr algn="ctr" fontAlgn="ctr"/>
                      <a:r>
                        <a:rPr lang="en-US" sz="700" b="0" i="0" u="none" strike="noStrike">
                          <a:solidFill>
                            <a:srgbClr val="000000"/>
                          </a:solidFill>
                          <a:effectLst/>
                          <a:latin typeface="ＭＳ ゴシック" panose="020B0609070205080204" pitchFamily="49" charset="-128"/>
                          <a:ea typeface="ＭＳ ゴシック" panose="020B0609070205080204" pitchFamily="49" charset="-128"/>
                        </a:rPr>
                        <a:t>Ｒ６→７</a:t>
                      </a:r>
                      <a:r>
                        <a:rPr lang="ja-JP" altLang="en-US" sz="700" b="0" i="0" u="none" strike="noStrike">
                          <a:solidFill>
                            <a:srgbClr val="000000"/>
                          </a:solidFill>
                          <a:effectLst/>
                          <a:latin typeface="ＭＳ ゴシック" panose="020B0609070205080204" pitchFamily="49" charset="-128"/>
                          <a:ea typeface="ＭＳ ゴシック" panose="020B0609070205080204" pitchFamily="49" charset="-128"/>
                        </a:rPr>
                        <a:t>増減</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±0</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-8</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-24</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-7</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+3</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-9</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-10</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-11</a:t>
                      </a:r>
                    </a:p>
                  </a:txBody>
                  <a:tcPr marL="6023" marR="6023" marT="602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+19</a:t>
                      </a:r>
                    </a:p>
                  </a:txBody>
                  <a:tcPr marL="6023" marR="6023" marT="602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ctr"/>
                      <a:r>
                        <a:rPr lang="en-US" altLang="ja-JP" sz="800" b="0" i="0" u="none" strike="noStrike">
                          <a:solidFill>
                            <a:srgbClr val="000000"/>
                          </a:solidFill>
                          <a:effectLst/>
                          <a:latin typeface="ＭＳ ゴシック" panose="020B0609070205080204" pitchFamily="49" charset="-128"/>
                          <a:ea typeface="ＭＳ ゴシック" panose="020B0609070205080204" pitchFamily="49" charset="-128"/>
                        </a:rPr>
                        <a:t>-67</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ＭＳ ゴシック" panose="020B0609070205080204" pitchFamily="49" charset="-128"/>
                          <a:ea typeface="ＭＳ ゴシック" panose="020B0609070205080204" pitchFamily="49" charset="-128"/>
                        </a:rPr>
                        <a:t>-46</a:t>
                      </a:r>
                    </a:p>
                  </a:txBody>
                  <a:tcPr marL="6023" marR="6023" marT="60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412128"/>
                  </a:ext>
                </a:extLst>
              </a:tr>
            </a:tbl>
          </a:graphicData>
        </a:graphic>
      </p:graphicFrame>
    </p:spTree>
    <p:extLst>
      <p:ext uri="{BB962C8B-B14F-4D97-AF65-F5344CB8AC3E}">
        <p14:creationId xmlns:p14="http://schemas.microsoft.com/office/powerpoint/2010/main" val="1997405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6A46B48E-7277-CA4B-316E-4E03DC20C047}"/>
              </a:ext>
            </a:extLst>
          </p:cNvPr>
          <p:cNvSpPr txBox="1">
            <a:spLocks/>
          </p:cNvSpPr>
          <p:nvPr/>
        </p:nvSpPr>
        <p:spPr>
          <a:xfrm>
            <a:off x="576854" y="992889"/>
            <a:ext cx="7953273" cy="56253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200" dirty="0">
              <a:latin typeface="+mn-ea"/>
            </a:endParaRPr>
          </a:p>
        </p:txBody>
      </p:sp>
      <p:sp>
        <p:nvSpPr>
          <p:cNvPr id="8" name="字幕 2">
            <a:extLst>
              <a:ext uri="{FF2B5EF4-FFF2-40B4-BE49-F238E27FC236}">
                <a16:creationId xmlns:a16="http://schemas.microsoft.com/office/drawing/2014/main" id="{899112AA-97F5-0FA3-5A70-A144207B65A7}"/>
              </a:ext>
            </a:extLst>
          </p:cNvPr>
          <p:cNvSpPr txBox="1">
            <a:spLocks/>
          </p:cNvSpPr>
          <p:nvPr/>
        </p:nvSpPr>
        <p:spPr>
          <a:xfrm>
            <a:off x="8639999" y="6479999"/>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a:t>
            </a:r>
            <a:r>
              <a:rPr lang="en-US" altLang="ja-JP" sz="1600" dirty="0"/>
              <a:t>5</a:t>
            </a:r>
            <a:endParaRPr lang="en-US" altLang="ja-JP" sz="1600" dirty="0" smtClean="0"/>
          </a:p>
          <a:p>
            <a:pPr marL="0" indent="0" algn="r">
              <a:buNone/>
            </a:pPr>
            <a:endParaRPr lang="en-US" altLang="ja-JP" sz="1050" dirty="0"/>
          </a:p>
        </p:txBody>
      </p:sp>
      <p:sp>
        <p:nvSpPr>
          <p:cNvPr id="9" name="タイトル 1">
            <a:extLst>
              <a:ext uri="{FF2B5EF4-FFF2-40B4-BE49-F238E27FC236}">
                <a16:creationId xmlns:a16="http://schemas.microsoft.com/office/drawing/2014/main" id="{4B933D3E-0A18-1E55-FC20-9D931F3A0251}"/>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（３）情報共有</a:t>
            </a:r>
            <a:endParaRPr lang="ja-JP" altLang="en-US" sz="2400" dirty="0"/>
          </a:p>
        </p:txBody>
      </p:sp>
      <p:sp>
        <p:nvSpPr>
          <p:cNvPr id="6" name="タイトル 1">
            <a:extLst>
              <a:ext uri="{FF2B5EF4-FFF2-40B4-BE49-F238E27FC236}">
                <a16:creationId xmlns:a16="http://schemas.microsoft.com/office/drawing/2014/main" id="{060AB606-D6AE-E2FC-EE8A-16860CD6DDD0}"/>
              </a:ext>
            </a:extLst>
          </p:cNvPr>
          <p:cNvSpPr txBox="1">
            <a:spLocks/>
          </p:cNvSpPr>
          <p:nvPr/>
        </p:nvSpPr>
        <p:spPr>
          <a:xfrm>
            <a:off x="822157" y="833162"/>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t>〇</a:t>
            </a:r>
            <a:r>
              <a:rPr lang="ja-JP" altLang="en-US" sz="1800" dirty="0"/>
              <a:t>種目別</a:t>
            </a:r>
            <a:r>
              <a:rPr lang="ja-JP" altLang="en-US" sz="1800" dirty="0" smtClean="0"/>
              <a:t>部活動生徒数（令和７年度）</a:t>
            </a:r>
            <a:endParaRPr lang="ja-JP" altLang="en-US" sz="1800" dirty="0"/>
          </a:p>
        </p:txBody>
      </p:sp>
      <p:graphicFrame>
        <p:nvGraphicFramePr>
          <p:cNvPr id="7" name="グラフ 6"/>
          <p:cNvGraphicFramePr/>
          <p:nvPr>
            <p:extLst>
              <p:ext uri="{D42A27DB-BD31-4B8C-83A1-F6EECF244321}">
                <p14:modId xmlns:p14="http://schemas.microsoft.com/office/powerpoint/2010/main" val="3418903116"/>
              </p:ext>
            </p:extLst>
          </p:nvPr>
        </p:nvGraphicFramePr>
        <p:xfrm>
          <a:off x="983672" y="1297247"/>
          <a:ext cx="7196052" cy="5186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84255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6A46B48E-7277-CA4B-316E-4E03DC20C047}"/>
              </a:ext>
            </a:extLst>
          </p:cNvPr>
          <p:cNvSpPr txBox="1">
            <a:spLocks/>
          </p:cNvSpPr>
          <p:nvPr/>
        </p:nvSpPr>
        <p:spPr>
          <a:xfrm>
            <a:off x="576854" y="1031613"/>
            <a:ext cx="8316134" cy="56205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buNone/>
            </a:pPr>
            <a:r>
              <a:rPr lang="ja-JP" altLang="en-US" sz="1300" dirty="0" smtClean="0">
                <a:latin typeface="+mn-ea"/>
              </a:rPr>
              <a:t>令和７年度</a:t>
            </a:r>
            <a:endParaRPr lang="en-US" altLang="ja-JP" sz="1300" dirty="0" smtClean="0">
              <a:latin typeface="+mn-ea"/>
            </a:endParaRPr>
          </a:p>
          <a:p>
            <a:pPr marL="0" indent="0">
              <a:lnSpc>
                <a:spcPts val="1200"/>
              </a:lnSpc>
              <a:spcBef>
                <a:spcPts val="0"/>
              </a:spcBef>
              <a:buNone/>
            </a:pPr>
            <a:endParaRPr lang="en-US" altLang="ja-JP" sz="800" dirty="0" smtClean="0">
              <a:latin typeface="+mn-ea"/>
            </a:endParaRPr>
          </a:p>
          <a:p>
            <a:pPr marL="0" indent="0">
              <a:lnSpc>
                <a:spcPts val="1200"/>
              </a:lnSpc>
              <a:buNone/>
            </a:pPr>
            <a:r>
              <a:rPr lang="ja-JP" altLang="en-US" sz="1300" dirty="0" smtClean="0">
                <a:latin typeface="+mn-ea"/>
              </a:rPr>
              <a:t>　５月２７日（火）　</a:t>
            </a:r>
            <a:r>
              <a:rPr lang="ja-JP" altLang="en-US" sz="1300" b="1" dirty="0" smtClean="0">
                <a:latin typeface="+mn-ea"/>
              </a:rPr>
              <a:t>第１回</a:t>
            </a:r>
            <a:r>
              <a:rPr lang="ja-JP" altLang="en-US" sz="1300" b="1" dirty="0">
                <a:latin typeface="+mn-ea"/>
              </a:rPr>
              <a:t>推進</a:t>
            </a:r>
            <a:r>
              <a:rPr lang="ja-JP" altLang="en-US" sz="1300" b="1" dirty="0" smtClean="0">
                <a:latin typeface="+mn-ea"/>
              </a:rPr>
              <a:t>委員会</a:t>
            </a:r>
            <a:r>
              <a:rPr lang="ja-JP" altLang="en-US" sz="1300" dirty="0">
                <a:latin typeface="+mn-ea"/>
              </a:rPr>
              <a:t>　</a:t>
            </a:r>
            <a:r>
              <a:rPr lang="ja-JP" altLang="en-US" sz="1300" dirty="0" smtClean="0">
                <a:latin typeface="+mn-ea"/>
              </a:rPr>
              <a:t>　　　推進委員</a:t>
            </a:r>
            <a:r>
              <a:rPr lang="ja-JP" altLang="en-US" sz="1300" dirty="0">
                <a:latin typeface="+mn-ea"/>
              </a:rPr>
              <a:t>委嘱</a:t>
            </a:r>
            <a:endParaRPr lang="en-US" altLang="ja-JP" sz="1300" dirty="0">
              <a:latin typeface="+mn-ea"/>
            </a:endParaRPr>
          </a:p>
          <a:p>
            <a:pPr marL="0" indent="0">
              <a:buNone/>
            </a:pPr>
            <a:r>
              <a:rPr lang="ja-JP" altLang="en-US" sz="1300" dirty="0">
                <a:latin typeface="+mn-ea"/>
              </a:rPr>
              <a:t>　</a:t>
            </a:r>
            <a:r>
              <a:rPr lang="ja-JP" altLang="en-US" sz="1300" dirty="0" smtClean="0">
                <a:latin typeface="+mn-ea"/>
              </a:rPr>
              <a:t>　</a:t>
            </a:r>
            <a:r>
              <a:rPr lang="ja-JP" altLang="en-US" sz="1300" dirty="0">
                <a:latin typeface="+mn-ea"/>
              </a:rPr>
              <a:t>　　　　　　　</a:t>
            </a:r>
            <a:r>
              <a:rPr lang="ja-JP" altLang="en-US" sz="1300" dirty="0" smtClean="0">
                <a:latin typeface="+mn-ea"/>
              </a:rPr>
              <a:t>　　　　　　　　　　　　　昨年度までの検討内容と令和７年度の取り組みについて</a:t>
            </a:r>
            <a:endParaRPr lang="en-US" altLang="ja-JP" sz="1300" dirty="0" smtClean="0">
              <a:latin typeface="+mn-ea"/>
            </a:endParaRPr>
          </a:p>
          <a:p>
            <a:pPr marL="0" indent="0">
              <a:buNone/>
            </a:pPr>
            <a:endParaRPr lang="en-US" altLang="ja-JP" sz="1300" b="1" dirty="0" smtClean="0">
              <a:latin typeface="+mn-ea"/>
            </a:endParaRPr>
          </a:p>
          <a:p>
            <a:pPr marL="0" indent="0">
              <a:buNone/>
            </a:pPr>
            <a:r>
              <a:rPr lang="ja-JP" altLang="en-US" sz="1300" b="1" dirty="0">
                <a:latin typeface="+mn-ea"/>
              </a:rPr>
              <a:t>　</a:t>
            </a:r>
            <a:r>
              <a:rPr lang="ja-JP" altLang="en-US" sz="1300" dirty="0" smtClean="0">
                <a:latin typeface="+mn-ea"/>
              </a:rPr>
              <a:t>７月３０日（水）　</a:t>
            </a:r>
            <a:r>
              <a:rPr lang="ja-JP" altLang="en-US" sz="1300" b="1" dirty="0" smtClean="0">
                <a:latin typeface="+mn-ea"/>
              </a:rPr>
              <a:t>第１回</a:t>
            </a:r>
            <a:r>
              <a:rPr lang="ja-JP" altLang="en-US" sz="1300" b="1" dirty="0">
                <a:latin typeface="+mn-ea"/>
              </a:rPr>
              <a:t>スポーツ分科会　</a:t>
            </a:r>
            <a:r>
              <a:rPr lang="ja-JP" altLang="en-US" sz="1300" b="1" dirty="0" smtClean="0">
                <a:latin typeface="+mn-ea"/>
              </a:rPr>
              <a:t>　</a:t>
            </a:r>
            <a:r>
              <a:rPr lang="ja-JP" altLang="en-US" sz="1300" dirty="0" smtClean="0">
                <a:latin typeface="+mn-ea"/>
              </a:rPr>
              <a:t>分科会</a:t>
            </a:r>
            <a:r>
              <a:rPr lang="ja-JP" altLang="en-US" sz="1300" dirty="0">
                <a:latin typeface="+mn-ea"/>
              </a:rPr>
              <a:t>委員委嘱</a:t>
            </a:r>
            <a:endParaRPr lang="en-US" altLang="ja-JP" sz="1300" dirty="0">
              <a:latin typeface="+mn-ea"/>
            </a:endParaRPr>
          </a:p>
          <a:p>
            <a:pPr marL="0" indent="0">
              <a:buNone/>
            </a:pPr>
            <a:r>
              <a:rPr lang="ja-JP" altLang="en-US" sz="1300" dirty="0">
                <a:latin typeface="+mn-ea"/>
              </a:rPr>
              <a:t>　　　　　　　　　　　　　　　　　　　　　　情報共有、指導人材の発掘や人材バンク制度に係る</a:t>
            </a:r>
            <a:r>
              <a:rPr lang="ja-JP" altLang="en-US" sz="1300" dirty="0" smtClean="0">
                <a:latin typeface="+mn-ea"/>
              </a:rPr>
              <a:t>協議</a:t>
            </a:r>
            <a:endParaRPr lang="en-US" altLang="ja-JP" sz="1300" dirty="0" smtClean="0">
              <a:latin typeface="+mn-ea"/>
            </a:endParaRPr>
          </a:p>
          <a:p>
            <a:pPr marL="0" indent="0">
              <a:lnSpc>
                <a:spcPct val="100000"/>
              </a:lnSpc>
              <a:buNone/>
            </a:pPr>
            <a:endParaRPr lang="en-US" altLang="ja-JP" sz="1300" dirty="0" smtClean="0">
              <a:latin typeface="+mn-ea"/>
            </a:endParaRPr>
          </a:p>
          <a:p>
            <a:pPr marL="0" indent="0">
              <a:lnSpc>
                <a:spcPct val="100000"/>
              </a:lnSpc>
              <a:buNone/>
            </a:pPr>
            <a:endParaRPr lang="en-US" altLang="ja-JP" sz="1300" dirty="0">
              <a:latin typeface="+mn-ea"/>
            </a:endParaRPr>
          </a:p>
          <a:p>
            <a:pPr marL="0" indent="0">
              <a:buNone/>
            </a:pPr>
            <a:r>
              <a:rPr lang="ja-JP" altLang="en-US" sz="1300" b="1" dirty="0" smtClean="0">
                <a:latin typeface="+mn-ea"/>
              </a:rPr>
              <a:t>　モデル団体活動実証事業</a:t>
            </a:r>
            <a:r>
              <a:rPr lang="ja-JP" altLang="en-US" sz="1300" dirty="0" smtClean="0">
                <a:latin typeface="+mn-ea"/>
              </a:rPr>
              <a:t>（５月～２月）　　　① 集合型　２団体（卓球・ソフトテニス）</a:t>
            </a:r>
            <a:r>
              <a:rPr lang="en-US" altLang="ja-JP" sz="1300" dirty="0" smtClean="0">
                <a:latin typeface="+mn-ea"/>
              </a:rPr>
              <a:t>×</a:t>
            </a:r>
            <a:r>
              <a:rPr lang="ja-JP" altLang="en-US" sz="1300" dirty="0" smtClean="0">
                <a:latin typeface="+mn-ea"/>
              </a:rPr>
              <a:t>年１０回</a:t>
            </a:r>
            <a:endParaRPr lang="en-US" altLang="ja-JP" sz="1300" dirty="0" smtClean="0">
              <a:latin typeface="+mn-ea"/>
            </a:endParaRPr>
          </a:p>
          <a:p>
            <a:pPr marL="0" indent="0">
              <a:buNone/>
            </a:pPr>
            <a:r>
              <a:rPr lang="ja-JP" altLang="en-US" sz="1300" dirty="0">
                <a:latin typeface="+mn-ea"/>
              </a:rPr>
              <a:t>　</a:t>
            </a:r>
            <a:r>
              <a:rPr lang="ja-JP" altLang="en-US" sz="1300" dirty="0" smtClean="0">
                <a:latin typeface="+mn-ea"/>
              </a:rPr>
              <a:t>　　　　　　　　　　　　　　　　　　　　　② 学校派遣型　２団体（野球・吹奏楽）</a:t>
            </a:r>
            <a:r>
              <a:rPr lang="en-US" altLang="ja-JP" sz="1300" dirty="0" smtClean="0">
                <a:latin typeface="+mn-ea"/>
              </a:rPr>
              <a:t>×</a:t>
            </a:r>
            <a:r>
              <a:rPr lang="ja-JP" altLang="en-US" sz="1300" dirty="0" smtClean="0">
                <a:latin typeface="+mn-ea"/>
              </a:rPr>
              <a:t>４校各１回</a:t>
            </a:r>
            <a:endParaRPr lang="en-US" altLang="ja-JP" sz="1300" dirty="0" smtClean="0">
              <a:latin typeface="+mn-ea"/>
            </a:endParaRPr>
          </a:p>
          <a:p>
            <a:pPr marL="0" indent="0">
              <a:buNone/>
            </a:pPr>
            <a:r>
              <a:rPr lang="ja-JP" altLang="en-US" sz="1300" b="1" dirty="0" smtClean="0">
                <a:latin typeface="+mn-ea"/>
              </a:rPr>
              <a:t>　　</a:t>
            </a:r>
            <a:endParaRPr lang="en-US" altLang="ja-JP" sz="1300" dirty="0" smtClean="0">
              <a:latin typeface="+mn-ea"/>
            </a:endParaRPr>
          </a:p>
          <a:p>
            <a:pPr marL="0" indent="0">
              <a:buNone/>
            </a:pPr>
            <a:r>
              <a:rPr lang="ja-JP" altLang="en-US" sz="1300" dirty="0" smtClean="0">
                <a:latin typeface="+mn-ea"/>
              </a:rPr>
              <a:t>　</a:t>
            </a:r>
            <a:r>
              <a:rPr lang="ja-JP" altLang="en-US" sz="1300" b="1" dirty="0" smtClean="0">
                <a:latin typeface="+mn-ea"/>
              </a:rPr>
              <a:t>スポーツ競技団体と</a:t>
            </a:r>
            <a:r>
              <a:rPr lang="ja-JP" altLang="en-US" sz="1300" b="1" dirty="0">
                <a:latin typeface="+mn-ea"/>
              </a:rPr>
              <a:t>の</a:t>
            </a:r>
            <a:r>
              <a:rPr lang="ja-JP" altLang="en-US" sz="1300" b="1" dirty="0" smtClean="0">
                <a:latin typeface="+mn-ea"/>
              </a:rPr>
              <a:t>協議</a:t>
            </a:r>
            <a:r>
              <a:rPr lang="ja-JP" altLang="en-US" sz="1300" dirty="0" smtClean="0">
                <a:latin typeface="+mn-ea"/>
              </a:rPr>
              <a:t>（７～９月頃）　　地域移行の受け皿や移行体制についての協議</a:t>
            </a:r>
            <a:endParaRPr lang="en-US" altLang="ja-JP" sz="1300" dirty="0" smtClean="0">
              <a:latin typeface="+mn-ea"/>
            </a:endParaRPr>
          </a:p>
          <a:p>
            <a:pPr marL="0" indent="0">
              <a:buNone/>
            </a:pPr>
            <a:endParaRPr lang="en-US" altLang="ja-JP" sz="1300" dirty="0" smtClean="0">
              <a:latin typeface="+mn-ea"/>
            </a:endParaRPr>
          </a:p>
          <a:p>
            <a:pPr marL="0" indent="0">
              <a:buNone/>
            </a:pPr>
            <a:r>
              <a:rPr lang="ja-JP" altLang="en-US" sz="1300" dirty="0" smtClean="0">
                <a:latin typeface="+mn-ea"/>
              </a:rPr>
              <a:t>　</a:t>
            </a:r>
            <a:r>
              <a:rPr lang="ja-JP" altLang="en-US" sz="1300" b="1" dirty="0" smtClean="0">
                <a:latin typeface="+mn-ea"/>
              </a:rPr>
              <a:t>第２回スポーツ</a:t>
            </a:r>
            <a:r>
              <a:rPr lang="ja-JP" altLang="en-US" sz="1300" b="1" dirty="0">
                <a:latin typeface="+mn-ea"/>
              </a:rPr>
              <a:t>分科会</a:t>
            </a:r>
            <a:r>
              <a:rPr lang="ja-JP" altLang="en-US" sz="1300" dirty="0" smtClean="0">
                <a:latin typeface="+mn-ea"/>
              </a:rPr>
              <a:t>（１０月頃）　　　　　協議内容等報告、次年度の体制</a:t>
            </a:r>
            <a:endParaRPr lang="en-US" altLang="ja-JP" sz="1300" dirty="0" smtClean="0">
              <a:latin typeface="+mn-ea"/>
            </a:endParaRPr>
          </a:p>
          <a:p>
            <a:pPr marL="0" indent="0">
              <a:buNone/>
            </a:pPr>
            <a:r>
              <a:rPr lang="ja-JP" altLang="en-US" sz="1300" dirty="0">
                <a:latin typeface="+mn-ea"/>
              </a:rPr>
              <a:t>　　　　　　　　　　　</a:t>
            </a:r>
            <a:r>
              <a:rPr lang="ja-JP" altLang="en-US" sz="1300" dirty="0" smtClean="0">
                <a:latin typeface="+mn-ea"/>
              </a:rPr>
              <a:t>　　</a:t>
            </a:r>
            <a:r>
              <a:rPr lang="ja-JP" altLang="en-US" sz="1300" dirty="0">
                <a:latin typeface="+mn-ea"/>
              </a:rPr>
              <a:t>　　　　　　　　　　　　</a:t>
            </a:r>
            <a:r>
              <a:rPr lang="ja-JP" altLang="en-US" sz="1300" b="1" dirty="0">
                <a:latin typeface="+mn-ea"/>
              </a:rPr>
              <a:t>　　　　　　　　　</a:t>
            </a:r>
            <a:endParaRPr lang="en-US" altLang="ja-JP" sz="1300" dirty="0">
              <a:latin typeface="+mn-ea"/>
            </a:endParaRPr>
          </a:p>
          <a:p>
            <a:pPr marL="0" indent="0">
              <a:buNone/>
            </a:pPr>
            <a:r>
              <a:rPr lang="ja-JP" altLang="en-US" sz="1300" dirty="0" smtClean="0">
                <a:latin typeface="+mn-ea"/>
              </a:rPr>
              <a:t>　</a:t>
            </a:r>
            <a:r>
              <a:rPr lang="ja-JP" altLang="en-US" sz="1300" b="1" dirty="0" smtClean="0">
                <a:latin typeface="+mn-ea"/>
              </a:rPr>
              <a:t>第２回</a:t>
            </a:r>
            <a:r>
              <a:rPr lang="ja-JP" altLang="en-US" sz="1300" b="1" dirty="0">
                <a:latin typeface="+mn-ea"/>
              </a:rPr>
              <a:t>推進</a:t>
            </a:r>
            <a:r>
              <a:rPr lang="ja-JP" altLang="en-US" sz="1300" b="1" dirty="0" smtClean="0">
                <a:latin typeface="+mn-ea"/>
              </a:rPr>
              <a:t>委員会</a:t>
            </a:r>
            <a:r>
              <a:rPr lang="ja-JP" altLang="en-US" sz="1300" dirty="0" smtClean="0">
                <a:latin typeface="+mn-ea"/>
              </a:rPr>
              <a:t>（令和８年３月頃）　　　　次年度の体制、市推進計画進捗報告</a:t>
            </a:r>
            <a:endParaRPr lang="en-US" altLang="ja-JP" sz="1300" dirty="0">
              <a:latin typeface="+mn-ea"/>
            </a:endParaRPr>
          </a:p>
        </p:txBody>
      </p:sp>
      <p:sp>
        <p:nvSpPr>
          <p:cNvPr id="8" name="字幕 2">
            <a:extLst>
              <a:ext uri="{FF2B5EF4-FFF2-40B4-BE49-F238E27FC236}">
                <a16:creationId xmlns:a16="http://schemas.microsoft.com/office/drawing/2014/main" id="{899112AA-97F5-0FA3-5A70-A144207B65A7}"/>
              </a:ext>
            </a:extLst>
          </p:cNvPr>
          <p:cNvSpPr txBox="1">
            <a:spLocks/>
          </p:cNvSpPr>
          <p:nvPr/>
        </p:nvSpPr>
        <p:spPr>
          <a:xfrm>
            <a:off x="8640000" y="6480000"/>
            <a:ext cx="468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1</a:t>
            </a:r>
            <a:r>
              <a:rPr lang="en-US" altLang="ja-JP" sz="1600" dirty="0"/>
              <a:t>6</a:t>
            </a:r>
            <a:endParaRPr lang="en-US" altLang="ja-JP" sz="1600" dirty="0" smtClean="0"/>
          </a:p>
          <a:p>
            <a:pPr marL="0" indent="0" algn="r">
              <a:buNone/>
            </a:pPr>
            <a:endParaRPr lang="en-US" altLang="ja-JP" sz="1050" dirty="0"/>
          </a:p>
        </p:txBody>
      </p:sp>
      <p:sp>
        <p:nvSpPr>
          <p:cNvPr id="9" name="タイトル 1">
            <a:extLst>
              <a:ext uri="{FF2B5EF4-FFF2-40B4-BE49-F238E27FC236}">
                <a16:creationId xmlns:a16="http://schemas.microsoft.com/office/drawing/2014/main" id="{4B933D3E-0A18-1E55-FC20-9D931F3A0251}"/>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（４）今後のスケジュール</a:t>
            </a:r>
            <a:endParaRPr lang="ja-JP" altLang="en-US" sz="2400" dirty="0"/>
          </a:p>
        </p:txBody>
      </p:sp>
      <p:sp>
        <p:nvSpPr>
          <p:cNvPr id="6" name="正方形/長方形 5"/>
          <p:cNvSpPr/>
          <p:nvPr/>
        </p:nvSpPr>
        <p:spPr>
          <a:xfrm>
            <a:off x="576854" y="3440430"/>
            <a:ext cx="8063145" cy="28582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83024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BBE5DFFB-49B9-14D2-F044-2A99231848DF}"/>
              </a:ext>
            </a:extLst>
          </p:cNvPr>
          <p:cNvSpPr>
            <a:spLocks noGrp="1"/>
          </p:cNvSpPr>
          <p:nvPr>
            <p:ph type="subTitle" idx="1"/>
          </p:nvPr>
        </p:nvSpPr>
        <p:spPr>
          <a:xfrm>
            <a:off x="357447" y="744072"/>
            <a:ext cx="8386503" cy="5176668"/>
          </a:xfrm>
        </p:spPr>
        <p:txBody>
          <a:bodyPr>
            <a:normAutofit/>
          </a:bodyPr>
          <a:lstStyle/>
          <a:p>
            <a:endParaRPr lang="en-US" altLang="ja-JP" b="1" dirty="0"/>
          </a:p>
          <a:p>
            <a:r>
              <a:rPr lang="ja-JP" altLang="en-US" b="1" dirty="0"/>
              <a:t>目　　次</a:t>
            </a:r>
            <a:endParaRPr lang="en-US" altLang="ja-JP" b="1" dirty="0"/>
          </a:p>
          <a:p>
            <a:pPr algn="l"/>
            <a:endParaRPr lang="en-US" altLang="ja-JP" b="1" dirty="0" smtClean="0"/>
          </a:p>
          <a:p>
            <a:pPr algn="l"/>
            <a:endParaRPr lang="en-US" altLang="ja-JP" b="1" dirty="0"/>
          </a:p>
          <a:p>
            <a:pPr algn="l">
              <a:lnSpc>
                <a:spcPct val="150000"/>
              </a:lnSpc>
            </a:pPr>
            <a:r>
              <a:rPr lang="ja-JP" altLang="en-US" dirty="0" smtClean="0"/>
              <a:t>（</a:t>
            </a:r>
            <a:r>
              <a:rPr lang="ja-JP" altLang="en-US" dirty="0"/>
              <a:t>１</a:t>
            </a:r>
            <a:r>
              <a:rPr lang="ja-JP" altLang="en-US" dirty="0" smtClean="0"/>
              <a:t>）これまでの取組について</a:t>
            </a:r>
            <a:r>
              <a:rPr lang="ja-JP" altLang="en-US" sz="1200" dirty="0" smtClean="0"/>
              <a:t>・・・・・・・・・・・・・・  </a:t>
            </a:r>
            <a:r>
              <a:rPr lang="ja-JP" altLang="en-US" sz="2000" dirty="0" smtClean="0"/>
              <a:t>Ｐ  </a:t>
            </a:r>
            <a:r>
              <a:rPr lang="en-US" altLang="ja-JP" sz="2000" dirty="0" smtClean="0"/>
              <a:t>1</a:t>
            </a:r>
            <a:r>
              <a:rPr lang="ja-JP" altLang="en-US" sz="2000" dirty="0" smtClean="0"/>
              <a:t>～  </a:t>
            </a:r>
            <a:r>
              <a:rPr lang="en-US" altLang="ja-JP" sz="2000" dirty="0"/>
              <a:t>3</a:t>
            </a:r>
          </a:p>
          <a:p>
            <a:pPr algn="l">
              <a:lnSpc>
                <a:spcPct val="150000"/>
              </a:lnSpc>
            </a:pPr>
            <a:r>
              <a:rPr kumimoji="1" lang="ja-JP" altLang="en-US" dirty="0"/>
              <a:t>（２</a:t>
            </a:r>
            <a:r>
              <a:rPr kumimoji="1" lang="ja-JP" altLang="en-US" dirty="0" smtClean="0"/>
              <a:t>）</a:t>
            </a:r>
            <a:r>
              <a:rPr lang="ja-JP" altLang="en-US" dirty="0" smtClean="0"/>
              <a:t>令和７年度</a:t>
            </a:r>
            <a:r>
              <a:rPr lang="ja-JP" altLang="en-US" dirty="0"/>
              <a:t>の</a:t>
            </a:r>
            <a:r>
              <a:rPr lang="ja-JP" altLang="en-US" dirty="0" smtClean="0"/>
              <a:t>取組について</a:t>
            </a:r>
            <a:r>
              <a:rPr lang="ja-JP" altLang="en-US" sz="1200" dirty="0" smtClean="0"/>
              <a:t>・・・・・・・・・・・・  </a:t>
            </a:r>
            <a:r>
              <a:rPr lang="ja-JP" altLang="en-US" sz="2000" dirty="0" smtClean="0"/>
              <a:t>Ｐ   </a:t>
            </a:r>
            <a:r>
              <a:rPr lang="en-US" altLang="ja-JP" sz="2000" dirty="0"/>
              <a:t>4</a:t>
            </a:r>
            <a:r>
              <a:rPr lang="ja-JP" altLang="en-US" sz="2000" dirty="0" smtClean="0"/>
              <a:t>～</a:t>
            </a:r>
            <a:r>
              <a:rPr lang="en-US" altLang="ja-JP" sz="2000" dirty="0" smtClean="0"/>
              <a:t>12</a:t>
            </a:r>
            <a:endParaRPr lang="en-US" altLang="ja-JP" sz="2000" dirty="0"/>
          </a:p>
          <a:p>
            <a:pPr algn="l">
              <a:lnSpc>
                <a:spcPct val="150000"/>
              </a:lnSpc>
            </a:pPr>
            <a:r>
              <a:rPr lang="ja-JP" altLang="en-US" dirty="0" smtClean="0"/>
              <a:t>（</a:t>
            </a:r>
            <a:r>
              <a:rPr lang="ja-JP" altLang="en-US" dirty="0"/>
              <a:t>３</a:t>
            </a:r>
            <a:r>
              <a:rPr lang="ja-JP" altLang="en-US" dirty="0" smtClean="0"/>
              <a:t>）情報共有</a:t>
            </a:r>
            <a:r>
              <a:rPr lang="ja-JP" altLang="en-US" sz="1200" dirty="0" smtClean="0"/>
              <a:t>　・・・・・・・・・・・・・・・・・・・・・・・・・・・  </a:t>
            </a:r>
            <a:r>
              <a:rPr lang="ja-JP" altLang="en-US" sz="2000" dirty="0" smtClean="0"/>
              <a:t>Ｐ </a:t>
            </a:r>
            <a:r>
              <a:rPr lang="en-US" altLang="ja-JP" sz="2000" dirty="0" smtClean="0"/>
              <a:t>13</a:t>
            </a:r>
            <a:r>
              <a:rPr lang="ja-JP" altLang="en-US" sz="2000" dirty="0" smtClean="0"/>
              <a:t>～</a:t>
            </a:r>
            <a:r>
              <a:rPr lang="en-US" altLang="ja-JP" sz="2000" dirty="0" smtClean="0"/>
              <a:t>15</a:t>
            </a:r>
          </a:p>
          <a:p>
            <a:pPr algn="l">
              <a:lnSpc>
                <a:spcPct val="150000"/>
              </a:lnSpc>
            </a:pPr>
            <a:r>
              <a:rPr lang="ja-JP" altLang="en-US" dirty="0" smtClean="0"/>
              <a:t>（４）今後のスケジュール</a:t>
            </a:r>
            <a:r>
              <a:rPr lang="ja-JP" altLang="en-US" sz="1200" dirty="0" smtClean="0"/>
              <a:t>　・・・・・・・・・・・・・・・・・  </a:t>
            </a:r>
            <a:r>
              <a:rPr lang="ja-JP" altLang="en-US" sz="2000" dirty="0" smtClean="0"/>
              <a:t>Ｐ</a:t>
            </a:r>
            <a:r>
              <a:rPr lang="en-US" altLang="ja-JP" sz="2000" dirty="0"/>
              <a:t> </a:t>
            </a:r>
            <a:r>
              <a:rPr lang="en-US" altLang="ja-JP" sz="2000" dirty="0" smtClean="0"/>
              <a:t>16</a:t>
            </a:r>
          </a:p>
          <a:p>
            <a:pPr algn="l"/>
            <a:endParaRPr lang="en-US" altLang="ja-JP" dirty="0"/>
          </a:p>
        </p:txBody>
      </p:sp>
    </p:spTree>
    <p:extLst>
      <p:ext uri="{BB962C8B-B14F-4D97-AF65-F5344CB8AC3E}">
        <p14:creationId xmlns:p14="http://schemas.microsoft.com/office/powerpoint/2010/main" val="3506893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字幕 2">
            <a:extLst>
              <a:ext uri="{FF2B5EF4-FFF2-40B4-BE49-F238E27FC236}">
                <a16:creationId xmlns:a16="http://schemas.microsoft.com/office/drawing/2014/main" id="{6A46B48E-7277-CA4B-316E-4E03DC20C047}"/>
              </a:ext>
            </a:extLst>
          </p:cNvPr>
          <p:cNvSpPr txBox="1">
            <a:spLocks/>
          </p:cNvSpPr>
          <p:nvPr/>
        </p:nvSpPr>
        <p:spPr>
          <a:xfrm>
            <a:off x="108143" y="1604403"/>
            <a:ext cx="8898755" cy="48088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00000"/>
              </a:lnSpc>
              <a:spcBef>
                <a:spcPts val="600"/>
              </a:spcBef>
              <a:buNone/>
            </a:pPr>
            <a:r>
              <a:rPr lang="ja-JP" altLang="en-US" sz="1350" b="1" dirty="0"/>
              <a:t>　</a:t>
            </a:r>
            <a:r>
              <a:rPr lang="ja-JP" altLang="en-US" sz="1200" b="1" dirty="0" smtClean="0"/>
              <a:t>令和</a:t>
            </a:r>
            <a:r>
              <a:rPr lang="ja-JP" altLang="en-US" sz="1200" b="1" dirty="0"/>
              <a:t>４年度</a:t>
            </a:r>
            <a:endParaRPr lang="en-US" altLang="ja-JP" sz="1200" b="1" dirty="0"/>
          </a:p>
          <a:p>
            <a:pPr marL="0" indent="0">
              <a:lnSpc>
                <a:spcPct val="100000"/>
              </a:lnSpc>
              <a:spcBef>
                <a:spcPts val="600"/>
              </a:spcBef>
              <a:buNone/>
            </a:pPr>
            <a:r>
              <a:rPr lang="ja-JP" altLang="en-US" sz="1200" b="1" dirty="0"/>
              <a:t>　　　</a:t>
            </a:r>
            <a:r>
              <a:rPr lang="ja-JP" altLang="en-US" sz="1200" b="1" dirty="0" smtClean="0"/>
              <a:t>２月～３月　</a:t>
            </a:r>
            <a:r>
              <a:rPr lang="ja-JP" altLang="en-US" sz="1200" b="1" dirty="0"/>
              <a:t>　児童生徒・保護者・教職員アンケートの</a:t>
            </a:r>
            <a:r>
              <a:rPr lang="ja-JP" altLang="en-US" sz="1200" b="1" dirty="0" smtClean="0"/>
              <a:t>実施</a:t>
            </a:r>
            <a:endParaRPr lang="en-US" altLang="ja-JP" sz="1200" b="1" dirty="0" smtClean="0"/>
          </a:p>
          <a:p>
            <a:pPr marL="0" indent="0">
              <a:lnSpc>
                <a:spcPct val="100000"/>
              </a:lnSpc>
              <a:spcBef>
                <a:spcPts val="600"/>
              </a:spcBef>
              <a:buNone/>
            </a:pPr>
            <a:endParaRPr lang="en-US" altLang="ja-JP" sz="1200" b="1" dirty="0"/>
          </a:p>
          <a:p>
            <a:pPr marL="0" indent="0">
              <a:lnSpc>
                <a:spcPct val="100000"/>
              </a:lnSpc>
              <a:spcBef>
                <a:spcPts val="600"/>
              </a:spcBef>
              <a:buNone/>
            </a:pPr>
            <a:r>
              <a:rPr lang="ja-JP" altLang="en-US" sz="1200" b="1" dirty="0"/>
              <a:t>　</a:t>
            </a:r>
            <a:r>
              <a:rPr lang="ja-JP" altLang="en-US" sz="1200" b="1" dirty="0" smtClean="0"/>
              <a:t>令和</a:t>
            </a:r>
            <a:r>
              <a:rPr lang="ja-JP" altLang="en-US" sz="1200" b="1" dirty="0"/>
              <a:t>５年度</a:t>
            </a:r>
            <a:endParaRPr lang="en-US" altLang="ja-JP" sz="1200" b="1" dirty="0"/>
          </a:p>
          <a:p>
            <a:pPr marL="0" indent="0">
              <a:lnSpc>
                <a:spcPct val="100000"/>
              </a:lnSpc>
              <a:spcBef>
                <a:spcPts val="600"/>
              </a:spcBef>
              <a:buNone/>
            </a:pPr>
            <a:r>
              <a:rPr lang="ja-JP" altLang="en-US" sz="1200" b="1" dirty="0"/>
              <a:t>　　　４月　１日　　鹿角市部活動地域移行検討委員会</a:t>
            </a:r>
            <a:r>
              <a:rPr lang="ja-JP" altLang="en-US" sz="1200" b="1" dirty="0" smtClean="0"/>
              <a:t>設置</a:t>
            </a:r>
            <a:endParaRPr lang="en-US" altLang="ja-JP" sz="1200" b="1" dirty="0"/>
          </a:p>
          <a:p>
            <a:pPr marL="0" indent="0">
              <a:lnSpc>
                <a:spcPct val="100000"/>
              </a:lnSpc>
              <a:spcBef>
                <a:spcPts val="600"/>
              </a:spcBef>
              <a:buNone/>
            </a:pPr>
            <a:r>
              <a:rPr lang="ja-JP" altLang="en-US" sz="1200" b="1" dirty="0"/>
              <a:t>　　　５月２５日　　第１回鹿角市部活動地域移行検討委員会</a:t>
            </a:r>
            <a:r>
              <a:rPr lang="ja-JP" altLang="en-US" sz="1200" b="1" dirty="0" smtClean="0"/>
              <a:t>開催　</a:t>
            </a:r>
            <a:r>
              <a:rPr lang="ja-JP" altLang="en-US" sz="1000" dirty="0" smtClean="0"/>
              <a:t>現状</a:t>
            </a:r>
            <a:r>
              <a:rPr lang="ja-JP" altLang="en-US" sz="1000" dirty="0"/>
              <a:t>と課題の共有、児童生徒・保護者・教職員アンケート結果</a:t>
            </a:r>
            <a:r>
              <a:rPr lang="ja-JP" altLang="en-US" sz="1000" dirty="0" smtClean="0"/>
              <a:t>報告</a:t>
            </a:r>
            <a:endParaRPr lang="en-US" altLang="ja-JP" sz="1000" dirty="0"/>
          </a:p>
          <a:p>
            <a:pPr marL="0" indent="0">
              <a:lnSpc>
                <a:spcPct val="100000"/>
              </a:lnSpc>
              <a:spcBef>
                <a:spcPts val="600"/>
              </a:spcBef>
              <a:buNone/>
            </a:pPr>
            <a:r>
              <a:rPr lang="ja-JP" altLang="en-US" sz="1200" b="1" dirty="0"/>
              <a:t>　　　</a:t>
            </a:r>
            <a:r>
              <a:rPr lang="ja-JP" altLang="en-US" sz="1200" b="1" dirty="0" smtClean="0"/>
              <a:t>７月～８月　　スポーツ</a:t>
            </a:r>
            <a:r>
              <a:rPr lang="ja-JP" altLang="en-US" sz="1200" b="1" dirty="0"/>
              <a:t>団体アンケートの実施</a:t>
            </a:r>
            <a:endParaRPr lang="en-US" altLang="ja-JP" sz="1200" b="1" dirty="0"/>
          </a:p>
          <a:p>
            <a:pPr marL="0" indent="0">
              <a:lnSpc>
                <a:spcPct val="100000"/>
              </a:lnSpc>
              <a:spcBef>
                <a:spcPts val="600"/>
              </a:spcBef>
              <a:buNone/>
            </a:pPr>
            <a:r>
              <a:rPr lang="ja-JP" altLang="en-US" sz="1200" b="1" dirty="0"/>
              <a:t>　　　８月２９日　　第２回鹿角市部活動地域移行検討委員会</a:t>
            </a:r>
            <a:r>
              <a:rPr lang="ja-JP" altLang="en-US" sz="1200" b="1" dirty="0" smtClean="0"/>
              <a:t>開催</a:t>
            </a:r>
            <a:r>
              <a:rPr lang="ja-JP" altLang="en-US" sz="1200" b="1" dirty="0"/>
              <a:t>　</a:t>
            </a:r>
            <a:r>
              <a:rPr lang="ja-JP" altLang="en-US" sz="1000" dirty="0" smtClean="0"/>
              <a:t>課題整理、アンケート結果</a:t>
            </a:r>
            <a:r>
              <a:rPr lang="ja-JP" altLang="en-US" sz="1000" dirty="0"/>
              <a:t>報告、地域移行イメージに対する意見収集</a:t>
            </a:r>
            <a:endParaRPr lang="en-US" altLang="ja-JP" sz="1000" dirty="0"/>
          </a:p>
          <a:p>
            <a:pPr marL="0" indent="0">
              <a:lnSpc>
                <a:spcPct val="100000"/>
              </a:lnSpc>
              <a:spcBef>
                <a:spcPts val="600"/>
              </a:spcBef>
              <a:buNone/>
            </a:pPr>
            <a:r>
              <a:rPr lang="ja-JP" altLang="en-US" sz="1200" b="1" dirty="0"/>
              <a:t>　　１２月　</a:t>
            </a:r>
            <a:r>
              <a:rPr lang="ja-JP" altLang="en-US" sz="1200" b="1" dirty="0" smtClean="0"/>
              <a:t>８日　</a:t>
            </a:r>
            <a:r>
              <a:rPr lang="ja-JP" altLang="en-US" sz="1200" b="1" dirty="0"/>
              <a:t>　第３回鹿角市部活動地域移行検討委員会開催　</a:t>
            </a:r>
            <a:r>
              <a:rPr lang="ja-JP" altLang="en-US" sz="1000" dirty="0" smtClean="0"/>
              <a:t>県推進計画の説明、地域移行の方向性の協議</a:t>
            </a:r>
            <a:r>
              <a:rPr lang="ja-JP" altLang="en-US" sz="1200" b="1" dirty="0"/>
              <a:t>　</a:t>
            </a:r>
            <a:endParaRPr lang="en-US" altLang="ja-JP" sz="1200" b="1" dirty="0" smtClean="0"/>
          </a:p>
          <a:p>
            <a:pPr marL="0" indent="0">
              <a:lnSpc>
                <a:spcPct val="100000"/>
              </a:lnSpc>
              <a:spcBef>
                <a:spcPts val="600"/>
              </a:spcBef>
              <a:buNone/>
            </a:pPr>
            <a:r>
              <a:rPr lang="ja-JP" altLang="en-US" sz="1200" b="1" dirty="0"/>
              <a:t>　</a:t>
            </a:r>
            <a:r>
              <a:rPr lang="ja-JP" altLang="en-US" sz="1200" b="1" dirty="0" smtClean="0"/>
              <a:t>　　３月１９日</a:t>
            </a:r>
            <a:r>
              <a:rPr lang="ja-JP" altLang="en-US" sz="1200" b="1" dirty="0"/>
              <a:t>　　</a:t>
            </a:r>
            <a:r>
              <a:rPr lang="ja-JP" altLang="en-US" sz="1200" b="1" dirty="0" smtClean="0"/>
              <a:t>第４回</a:t>
            </a:r>
            <a:r>
              <a:rPr lang="ja-JP" altLang="en-US" sz="1200" b="1" dirty="0"/>
              <a:t>鹿角市部活動地域移行検討委員会開催　</a:t>
            </a:r>
            <a:r>
              <a:rPr lang="ja-JP" altLang="en-US" sz="1000" dirty="0" smtClean="0"/>
              <a:t>令和６年度の取り組みについて</a:t>
            </a:r>
            <a:endParaRPr lang="en-US" altLang="ja-JP" sz="1000" dirty="0" smtClean="0"/>
          </a:p>
          <a:p>
            <a:pPr marL="0" indent="0">
              <a:lnSpc>
                <a:spcPct val="100000"/>
              </a:lnSpc>
              <a:spcBef>
                <a:spcPts val="600"/>
              </a:spcBef>
              <a:buNone/>
            </a:pPr>
            <a:endParaRPr lang="en-US" altLang="ja-JP" sz="1000" dirty="0"/>
          </a:p>
          <a:p>
            <a:pPr marL="0" indent="0">
              <a:lnSpc>
                <a:spcPct val="100000"/>
              </a:lnSpc>
              <a:spcBef>
                <a:spcPts val="600"/>
              </a:spcBef>
              <a:buNone/>
            </a:pPr>
            <a:r>
              <a:rPr lang="ja-JP" altLang="en-US" sz="1200" b="1" dirty="0" smtClean="0"/>
              <a:t>　令和６年度</a:t>
            </a:r>
            <a:endParaRPr lang="en-US" altLang="ja-JP" sz="1200" b="1" dirty="0"/>
          </a:p>
          <a:p>
            <a:pPr marL="0" indent="0">
              <a:lnSpc>
                <a:spcPct val="100000"/>
              </a:lnSpc>
              <a:spcBef>
                <a:spcPts val="600"/>
              </a:spcBef>
              <a:buNone/>
            </a:pPr>
            <a:r>
              <a:rPr lang="ja-JP" altLang="en-US" sz="1200" b="1" dirty="0"/>
              <a:t>　</a:t>
            </a:r>
            <a:r>
              <a:rPr lang="ja-JP" altLang="en-US" sz="1200" b="1" dirty="0" smtClean="0"/>
              <a:t>　４月～１０月</a:t>
            </a:r>
            <a:r>
              <a:rPr lang="ja-JP" altLang="en-US" sz="1200" b="1" dirty="0"/>
              <a:t>　　</a:t>
            </a:r>
            <a:r>
              <a:rPr lang="ja-JP" altLang="en-US" sz="1200" b="1" dirty="0" smtClean="0"/>
              <a:t>モデル団体活動実証事業の実施</a:t>
            </a:r>
            <a:r>
              <a:rPr lang="ja-JP" altLang="en-US" sz="1000" b="1" dirty="0" smtClean="0"/>
              <a:t>　</a:t>
            </a:r>
            <a:r>
              <a:rPr lang="ja-JP" altLang="en-US" sz="1000" dirty="0" smtClean="0"/>
              <a:t>卓球、ソフトテニス、吹奏楽</a:t>
            </a:r>
            <a:endParaRPr lang="en-US" altLang="ja-JP" sz="1000" b="1" dirty="0" smtClean="0"/>
          </a:p>
          <a:p>
            <a:pPr marL="0" indent="0">
              <a:lnSpc>
                <a:spcPct val="100000"/>
              </a:lnSpc>
              <a:spcBef>
                <a:spcPts val="600"/>
              </a:spcBef>
              <a:buNone/>
            </a:pPr>
            <a:r>
              <a:rPr lang="ja-JP" altLang="en-US" sz="1200" b="1" dirty="0" smtClean="0"/>
              <a:t>　　　５月３１日　　第１回鹿角市部活動地域移行検討委員会開催　</a:t>
            </a:r>
            <a:r>
              <a:rPr lang="ja-JP" altLang="en-US" sz="1000" dirty="0" smtClean="0"/>
              <a:t>令和６年度の取り組みについて、コーディネーター業務報告</a:t>
            </a:r>
            <a:r>
              <a:rPr lang="ja-JP" altLang="en-US" sz="1200" b="1" dirty="0" smtClean="0"/>
              <a:t>　　　</a:t>
            </a:r>
            <a:endParaRPr lang="en-US" altLang="ja-JP" sz="1200" b="1" dirty="0" smtClean="0"/>
          </a:p>
          <a:p>
            <a:pPr marL="0" indent="0">
              <a:lnSpc>
                <a:spcPct val="100000"/>
              </a:lnSpc>
              <a:spcBef>
                <a:spcPts val="600"/>
              </a:spcBef>
              <a:buNone/>
            </a:pPr>
            <a:r>
              <a:rPr lang="ja-JP" altLang="en-US" sz="1200" b="1" dirty="0"/>
              <a:t>　　</a:t>
            </a:r>
            <a:r>
              <a:rPr lang="ja-JP" altLang="en-US" sz="1200" b="1" dirty="0" smtClean="0"/>
              <a:t>　６月２８日</a:t>
            </a:r>
            <a:r>
              <a:rPr lang="ja-JP" altLang="en-US" sz="1200" b="1" dirty="0"/>
              <a:t>　　</a:t>
            </a:r>
            <a:r>
              <a:rPr lang="ja-JP" altLang="en-US" sz="1200" b="1" dirty="0" smtClean="0"/>
              <a:t>第１回スポーツ分科会開催</a:t>
            </a:r>
            <a:r>
              <a:rPr lang="ja-JP" altLang="en-US" sz="1200" b="1" dirty="0"/>
              <a:t>　</a:t>
            </a:r>
            <a:r>
              <a:rPr lang="ja-JP" altLang="en-US" sz="1000" dirty="0" smtClean="0"/>
              <a:t>検討状況報告、地域移行に向けた問題点・課題点の整理、今後のスケジュール共有</a:t>
            </a:r>
            <a:endParaRPr lang="en-US" altLang="ja-JP" sz="1000" dirty="0" smtClean="0"/>
          </a:p>
          <a:p>
            <a:pPr marL="0" indent="0">
              <a:lnSpc>
                <a:spcPct val="100000"/>
              </a:lnSpc>
              <a:spcBef>
                <a:spcPts val="600"/>
              </a:spcBef>
              <a:buNone/>
            </a:pPr>
            <a:r>
              <a:rPr lang="ja-JP" altLang="en-US" sz="1000" b="1" dirty="0"/>
              <a:t>　 </a:t>
            </a:r>
            <a:r>
              <a:rPr lang="ja-JP" altLang="en-US" sz="1000" b="1" dirty="0" smtClean="0"/>
              <a:t>　</a:t>
            </a:r>
            <a:r>
              <a:rPr lang="ja-JP" altLang="en-US" sz="1200" b="1" dirty="0" smtClean="0"/>
              <a:t> １１月２１日</a:t>
            </a:r>
            <a:r>
              <a:rPr lang="ja-JP" altLang="en-US" sz="1200" b="1" dirty="0"/>
              <a:t>　　</a:t>
            </a:r>
            <a:r>
              <a:rPr lang="ja-JP" altLang="en-US" sz="1200" b="1" dirty="0" smtClean="0"/>
              <a:t>第２回</a:t>
            </a:r>
            <a:r>
              <a:rPr lang="ja-JP" altLang="en-US" sz="1200" b="1" dirty="0"/>
              <a:t>スポーツ分科会開催　</a:t>
            </a:r>
            <a:r>
              <a:rPr lang="ja-JP" altLang="en-US" sz="1000" dirty="0" smtClean="0"/>
              <a:t>アンケート結果報告、分科会意見とりまとめ</a:t>
            </a:r>
            <a:endParaRPr lang="en-US" altLang="ja-JP" sz="1000" dirty="0" smtClean="0"/>
          </a:p>
          <a:p>
            <a:pPr marL="0" indent="0">
              <a:lnSpc>
                <a:spcPct val="100000"/>
              </a:lnSpc>
              <a:spcBef>
                <a:spcPts val="600"/>
              </a:spcBef>
              <a:buNone/>
            </a:pPr>
            <a:r>
              <a:rPr lang="ja-JP" altLang="en-US" sz="1000" b="1" dirty="0"/>
              <a:t>　</a:t>
            </a:r>
            <a:r>
              <a:rPr lang="ja-JP" altLang="en-US" sz="1000" b="1" dirty="0" smtClean="0"/>
              <a:t>　  </a:t>
            </a:r>
            <a:r>
              <a:rPr lang="ja-JP" altLang="en-US" sz="1200" b="1" dirty="0" smtClean="0"/>
              <a:t>１２月１</a:t>
            </a:r>
            <a:r>
              <a:rPr lang="ja-JP" altLang="en-US" sz="1200" b="1" dirty="0"/>
              <a:t>６</a:t>
            </a:r>
            <a:r>
              <a:rPr lang="ja-JP" altLang="en-US" sz="1200" b="1" dirty="0" smtClean="0"/>
              <a:t>日　　第２回鹿角市部活動地域移行検討委員会開催</a:t>
            </a:r>
            <a:r>
              <a:rPr lang="ja-JP" altLang="en-US" sz="1000" b="1" dirty="0"/>
              <a:t>　</a:t>
            </a:r>
            <a:r>
              <a:rPr lang="ja-JP" altLang="en-US" sz="1000" dirty="0" smtClean="0"/>
              <a:t>事業報告、推進計画骨子案協議、令和７年度の取り組みについて</a:t>
            </a:r>
            <a:r>
              <a:rPr lang="ja-JP" altLang="en-US" sz="1000" b="1" dirty="0" smtClean="0"/>
              <a:t>　</a:t>
            </a:r>
            <a:endParaRPr lang="en-US" altLang="ja-JP" sz="1000" b="1" dirty="0" smtClean="0"/>
          </a:p>
          <a:p>
            <a:pPr marL="0" indent="0">
              <a:lnSpc>
                <a:spcPct val="100000"/>
              </a:lnSpc>
              <a:spcBef>
                <a:spcPts val="600"/>
              </a:spcBef>
              <a:buNone/>
            </a:pPr>
            <a:r>
              <a:rPr lang="ja-JP" altLang="en-US" sz="1200" b="1" dirty="0" smtClean="0"/>
              <a:t>　　　３月１１日</a:t>
            </a:r>
            <a:r>
              <a:rPr lang="ja-JP" altLang="en-US" sz="1200" b="1" dirty="0"/>
              <a:t>　　</a:t>
            </a:r>
            <a:r>
              <a:rPr lang="ja-JP" altLang="en-US" sz="1200" b="1" dirty="0" smtClean="0"/>
              <a:t>第３回</a:t>
            </a:r>
            <a:r>
              <a:rPr lang="ja-JP" altLang="en-US" sz="1200" b="1" dirty="0"/>
              <a:t>鹿角市部活動地域</a:t>
            </a:r>
            <a:r>
              <a:rPr lang="ja-JP" altLang="en-US" sz="1200" b="1" dirty="0" smtClean="0"/>
              <a:t>移行検討</a:t>
            </a:r>
            <a:r>
              <a:rPr lang="ja-JP" altLang="en-US" sz="1200" b="1" dirty="0"/>
              <a:t>委員会</a:t>
            </a:r>
            <a:r>
              <a:rPr lang="ja-JP" altLang="en-US" sz="1200" b="1" dirty="0" smtClean="0"/>
              <a:t>開催　</a:t>
            </a:r>
            <a:r>
              <a:rPr lang="ja-JP" altLang="en-US" sz="1000" dirty="0" smtClean="0"/>
              <a:t>鹿角市中学校部活動地域移行推進計画案協議</a:t>
            </a:r>
            <a:r>
              <a:rPr lang="ja-JP" altLang="en-US" sz="1200" b="1" dirty="0"/>
              <a:t>　</a:t>
            </a:r>
            <a:r>
              <a:rPr lang="ja-JP" altLang="en-US" sz="1200" dirty="0"/>
              <a:t>　</a:t>
            </a:r>
            <a:r>
              <a:rPr lang="ja-JP" altLang="en-US" sz="1200" b="1" dirty="0"/>
              <a:t>　　　　　　</a:t>
            </a:r>
          </a:p>
        </p:txBody>
      </p:sp>
      <p:sp>
        <p:nvSpPr>
          <p:cNvPr id="10" name="字幕 2">
            <a:extLst>
              <a:ext uri="{FF2B5EF4-FFF2-40B4-BE49-F238E27FC236}">
                <a16:creationId xmlns:a16="http://schemas.microsoft.com/office/drawing/2014/main" id="{899112AA-97F5-0FA3-5A70-A144207B65A7}"/>
              </a:ext>
            </a:extLst>
          </p:cNvPr>
          <p:cNvSpPr txBox="1">
            <a:spLocks/>
          </p:cNvSpPr>
          <p:nvPr/>
        </p:nvSpPr>
        <p:spPr>
          <a:xfrm>
            <a:off x="8640000" y="6480000"/>
            <a:ext cx="36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a:t>1</a:t>
            </a:r>
          </a:p>
        </p:txBody>
      </p:sp>
      <p:sp>
        <p:nvSpPr>
          <p:cNvPr id="3" name="タイトル 1">
            <a:extLst>
              <a:ext uri="{FF2B5EF4-FFF2-40B4-BE49-F238E27FC236}">
                <a16:creationId xmlns:a16="http://schemas.microsoft.com/office/drawing/2014/main" id="{CEB60874-2BD5-7CD6-0273-A4CC8617DE76}"/>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１</a:t>
            </a:r>
            <a:r>
              <a:rPr lang="ja-JP" altLang="en-US" sz="2400" dirty="0" smtClean="0"/>
              <a:t>）これまでの取組について</a:t>
            </a:r>
            <a:endParaRPr lang="ja-JP" altLang="en-US" sz="2400" dirty="0"/>
          </a:p>
        </p:txBody>
      </p:sp>
      <p:sp>
        <p:nvSpPr>
          <p:cNvPr id="5" name="字幕 2">
            <a:extLst>
              <a:ext uri="{FF2B5EF4-FFF2-40B4-BE49-F238E27FC236}">
                <a16:creationId xmlns:a16="http://schemas.microsoft.com/office/drawing/2014/main" id="{D3B27634-89E1-7FF8-3E13-5CEE7E77FF6B}"/>
              </a:ext>
            </a:extLst>
          </p:cNvPr>
          <p:cNvSpPr txBox="1">
            <a:spLocks/>
          </p:cNvSpPr>
          <p:nvPr/>
        </p:nvSpPr>
        <p:spPr>
          <a:xfrm>
            <a:off x="321858" y="1020545"/>
            <a:ext cx="2989377"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a:t>
            </a:r>
            <a:r>
              <a:rPr lang="ja-JP" altLang="en-US" sz="1800" dirty="0"/>
              <a:t>昨年度</a:t>
            </a:r>
            <a:r>
              <a:rPr lang="ja-JP" altLang="en-US" sz="1800" dirty="0" smtClean="0"/>
              <a:t>までの検討内容</a:t>
            </a:r>
            <a:endParaRPr lang="en-US" altLang="ja-JP" sz="1800" dirty="0"/>
          </a:p>
        </p:txBody>
      </p:sp>
    </p:spTree>
    <p:extLst>
      <p:ext uri="{BB962C8B-B14F-4D97-AF65-F5344CB8AC3E}">
        <p14:creationId xmlns:p14="http://schemas.microsoft.com/office/powerpoint/2010/main" val="459972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字幕 2">
            <a:extLst>
              <a:ext uri="{FF2B5EF4-FFF2-40B4-BE49-F238E27FC236}">
                <a16:creationId xmlns:a16="http://schemas.microsoft.com/office/drawing/2014/main" id="{899112AA-97F5-0FA3-5A70-A144207B65A7}"/>
              </a:ext>
            </a:extLst>
          </p:cNvPr>
          <p:cNvSpPr txBox="1">
            <a:spLocks/>
          </p:cNvSpPr>
          <p:nvPr/>
        </p:nvSpPr>
        <p:spPr>
          <a:xfrm>
            <a:off x="8640000" y="6480000"/>
            <a:ext cx="36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a:t>2</a:t>
            </a:r>
            <a:endParaRPr lang="en-US" altLang="ja-JP" sz="1600" dirty="0" smtClean="0"/>
          </a:p>
          <a:p>
            <a:pPr marL="0" indent="0" algn="r">
              <a:buNone/>
            </a:pPr>
            <a:endParaRPr lang="en-US" altLang="ja-JP" sz="1050" dirty="0"/>
          </a:p>
        </p:txBody>
      </p:sp>
      <p:sp>
        <p:nvSpPr>
          <p:cNvPr id="37" name="字幕 2">
            <a:extLst>
              <a:ext uri="{FF2B5EF4-FFF2-40B4-BE49-F238E27FC236}">
                <a16:creationId xmlns:a16="http://schemas.microsoft.com/office/drawing/2014/main" id="{D3B27634-89E1-7FF8-3E13-5CEE7E77FF6B}"/>
              </a:ext>
            </a:extLst>
          </p:cNvPr>
          <p:cNvSpPr txBox="1">
            <a:spLocks/>
          </p:cNvSpPr>
          <p:nvPr/>
        </p:nvSpPr>
        <p:spPr>
          <a:xfrm>
            <a:off x="626658" y="878175"/>
            <a:ext cx="2989377"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〇令和６年度の取組</a:t>
            </a:r>
            <a:endParaRPr lang="en-US" altLang="ja-JP" sz="1800" dirty="0"/>
          </a:p>
        </p:txBody>
      </p:sp>
      <p:sp>
        <p:nvSpPr>
          <p:cNvPr id="38" name="字幕 2">
            <a:extLst>
              <a:ext uri="{FF2B5EF4-FFF2-40B4-BE49-F238E27FC236}">
                <a16:creationId xmlns:a16="http://schemas.microsoft.com/office/drawing/2014/main" id="{899112AA-97F5-0FA3-5A70-A144207B65A7}"/>
              </a:ext>
            </a:extLst>
          </p:cNvPr>
          <p:cNvSpPr txBox="1">
            <a:spLocks/>
          </p:cNvSpPr>
          <p:nvPr/>
        </p:nvSpPr>
        <p:spPr>
          <a:xfrm>
            <a:off x="8640000" y="6480000"/>
            <a:ext cx="396202" cy="176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endParaRPr lang="en-US" altLang="ja-JP" sz="1050" dirty="0" smtClean="0"/>
          </a:p>
          <a:p>
            <a:pPr marL="0" indent="0" algn="r">
              <a:buNone/>
            </a:pPr>
            <a:endParaRPr lang="en-US" altLang="ja-JP" sz="1050" dirty="0"/>
          </a:p>
        </p:txBody>
      </p:sp>
      <p:sp>
        <p:nvSpPr>
          <p:cNvPr id="44" name="テキスト ボックス 43"/>
          <p:cNvSpPr txBox="1"/>
          <p:nvPr/>
        </p:nvSpPr>
        <p:spPr>
          <a:xfrm>
            <a:off x="515403" y="2109847"/>
            <a:ext cx="2752991" cy="1154162"/>
          </a:xfrm>
          <a:prstGeom prst="rect">
            <a:avLst/>
          </a:prstGeom>
          <a:ln w="28575">
            <a:solidFill>
              <a:schemeClr val="accent1"/>
            </a:solidFill>
          </a:ln>
        </p:spPr>
        <p:txBody>
          <a:bodyPr wrap="square" rtlCol="0">
            <a:spAutoFit/>
          </a:bodyPr>
          <a:lstStyle/>
          <a:p>
            <a:r>
              <a:rPr lang="ja-JP" altLang="en-US" sz="1200" dirty="0" smtClean="0"/>
              <a:t>〇部活動指導員の配置</a:t>
            </a:r>
            <a:endParaRPr lang="en-US" altLang="ja-JP" sz="1200" dirty="0" smtClean="0"/>
          </a:p>
          <a:p>
            <a:endParaRPr lang="en-US" altLang="ja-JP" sz="1200" dirty="0" smtClean="0"/>
          </a:p>
          <a:p>
            <a:r>
              <a:rPr lang="ja-JP" altLang="en-US" sz="900" dirty="0" smtClean="0"/>
              <a:t>　４名</a:t>
            </a:r>
            <a:r>
              <a:rPr lang="ja-JP" altLang="en-US" sz="900" dirty="0"/>
              <a:t>継続配置</a:t>
            </a:r>
            <a:endParaRPr lang="en-US" altLang="ja-JP" sz="900" dirty="0"/>
          </a:p>
          <a:p>
            <a:r>
              <a:rPr lang="ja-JP" altLang="en-US" sz="900" dirty="0" smtClean="0"/>
              <a:t>　・</a:t>
            </a:r>
            <a:r>
              <a:rPr lang="ja-JP" altLang="en-US" sz="900" dirty="0"/>
              <a:t>花輪</a:t>
            </a:r>
            <a:r>
              <a:rPr lang="ja-JP" altLang="en-US" sz="900" dirty="0" smtClean="0"/>
              <a:t>中学校：陸上部、吹奏</a:t>
            </a:r>
            <a:r>
              <a:rPr lang="ja-JP" altLang="en-US" sz="900" dirty="0"/>
              <a:t>楽部</a:t>
            </a:r>
            <a:endParaRPr lang="en-US" altLang="ja-JP" sz="900" dirty="0"/>
          </a:p>
          <a:p>
            <a:r>
              <a:rPr lang="ja-JP" altLang="en-US" sz="900" dirty="0" smtClean="0"/>
              <a:t>　・</a:t>
            </a:r>
            <a:r>
              <a:rPr lang="ja-JP" altLang="en-US" sz="900" dirty="0"/>
              <a:t>十和田</a:t>
            </a:r>
            <a:r>
              <a:rPr lang="ja-JP" altLang="en-US" sz="900" dirty="0" smtClean="0"/>
              <a:t>中学校：バスケットボール部</a:t>
            </a:r>
            <a:endParaRPr lang="en-US" altLang="ja-JP" sz="900" dirty="0"/>
          </a:p>
          <a:p>
            <a:r>
              <a:rPr lang="ja-JP" altLang="en-US" sz="900" dirty="0" smtClean="0"/>
              <a:t>　・</a:t>
            </a:r>
            <a:r>
              <a:rPr lang="ja-JP" altLang="en-US" sz="900" dirty="0"/>
              <a:t>八幡平中</a:t>
            </a:r>
            <a:r>
              <a:rPr lang="ja-JP" altLang="en-US" sz="900" dirty="0" smtClean="0"/>
              <a:t>学校：バレーボール部</a:t>
            </a:r>
            <a:endParaRPr lang="en-US" altLang="ja-JP" sz="900" dirty="0" smtClean="0"/>
          </a:p>
          <a:p>
            <a:endParaRPr lang="en-US" altLang="ja-JP" sz="900" dirty="0"/>
          </a:p>
        </p:txBody>
      </p:sp>
      <p:sp>
        <p:nvSpPr>
          <p:cNvPr id="45" name="テキスト ボックス 44"/>
          <p:cNvSpPr txBox="1"/>
          <p:nvPr/>
        </p:nvSpPr>
        <p:spPr>
          <a:xfrm>
            <a:off x="518751" y="1250020"/>
            <a:ext cx="2749643" cy="415498"/>
          </a:xfrm>
          <a:prstGeom prst="rect">
            <a:avLst/>
          </a:prstGeom>
          <a:ln w="28575">
            <a:solidFill>
              <a:schemeClr val="accent1"/>
            </a:solidFill>
          </a:ln>
        </p:spPr>
        <p:txBody>
          <a:bodyPr wrap="square" rtlCol="0">
            <a:spAutoFit/>
          </a:bodyPr>
          <a:lstStyle/>
          <a:p>
            <a:r>
              <a:rPr lang="ja-JP" altLang="en-US" sz="1200" dirty="0" smtClean="0"/>
              <a:t>〇部活動</a:t>
            </a:r>
            <a:r>
              <a:rPr lang="ja-JP" altLang="en-US" sz="1200" dirty="0"/>
              <a:t>地域</a:t>
            </a:r>
            <a:r>
              <a:rPr lang="ja-JP" altLang="en-US" sz="1200" dirty="0" smtClean="0"/>
              <a:t>移行推進</a:t>
            </a:r>
            <a:r>
              <a:rPr lang="ja-JP" altLang="en-US" sz="1200" dirty="0"/>
              <a:t>計画の</a:t>
            </a:r>
            <a:r>
              <a:rPr lang="ja-JP" altLang="en-US" sz="1200" dirty="0" smtClean="0"/>
              <a:t>策定</a:t>
            </a:r>
            <a:endParaRPr lang="en-US" altLang="ja-JP" sz="1200" dirty="0" smtClean="0"/>
          </a:p>
          <a:p>
            <a:r>
              <a:rPr lang="ja-JP" altLang="en-US" sz="900" dirty="0" smtClean="0"/>
              <a:t>　素案作成→検討委員会にて意見収集→</a:t>
            </a:r>
            <a:r>
              <a:rPr lang="en-US" altLang="ja-JP" sz="900" dirty="0" smtClean="0"/>
              <a:t>R7.3</a:t>
            </a:r>
            <a:r>
              <a:rPr lang="ja-JP" altLang="en-US" sz="900" dirty="0" smtClean="0"/>
              <a:t>策定</a:t>
            </a:r>
            <a:endParaRPr lang="ja-JP" altLang="en-US" sz="900" dirty="0"/>
          </a:p>
        </p:txBody>
      </p:sp>
      <p:sp>
        <p:nvSpPr>
          <p:cNvPr id="46" name="テキスト ボックス 45"/>
          <p:cNvSpPr txBox="1"/>
          <p:nvPr/>
        </p:nvSpPr>
        <p:spPr>
          <a:xfrm>
            <a:off x="515405" y="3565473"/>
            <a:ext cx="2752989" cy="692497"/>
          </a:xfrm>
          <a:prstGeom prst="rect">
            <a:avLst/>
          </a:prstGeom>
          <a:ln w="28575">
            <a:solidFill>
              <a:schemeClr val="accent1"/>
            </a:solidFill>
          </a:ln>
        </p:spPr>
        <p:txBody>
          <a:bodyPr wrap="square" rtlCol="0">
            <a:spAutoFit/>
          </a:bodyPr>
          <a:lstStyle/>
          <a:p>
            <a:r>
              <a:rPr lang="ja-JP" altLang="en-US" sz="1200" dirty="0" smtClean="0"/>
              <a:t>〇地域</a:t>
            </a:r>
            <a:r>
              <a:rPr lang="ja-JP" altLang="en-US" sz="1200" dirty="0"/>
              <a:t>移行</a:t>
            </a:r>
            <a:r>
              <a:rPr lang="ja-JP" altLang="en-US" sz="1200" dirty="0" smtClean="0"/>
              <a:t>コーディネーターの配置</a:t>
            </a:r>
            <a:endParaRPr lang="en-US" altLang="ja-JP" sz="1200" dirty="0" smtClean="0"/>
          </a:p>
          <a:p>
            <a:r>
              <a:rPr lang="ja-JP" altLang="en-US" sz="900" dirty="0"/>
              <a:t>　学校（部活動）と関係団体、スポーツ協会、市教委との間で地域移行を進めるための協議や調整などを行う人員の配置（１名</a:t>
            </a:r>
            <a:r>
              <a:rPr lang="ja-JP" altLang="en-US" sz="900" dirty="0" smtClean="0"/>
              <a:t>）</a:t>
            </a:r>
            <a:endParaRPr lang="en-US" altLang="ja-JP" sz="900" dirty="0"/>
          </a:p>
        </p:txBody>
      </p:sp>
      <p:sp>
        <p:nvSpPr>
          <p:cNvPr id="47" name="テキスト ボックス 46"/>
          <p:cNvSpPr txBox="1"/>
          <p:nvPr/>
        </p:nvSpPr>
        <p:spPr>
          <a:xfrm>
            <a:off x="515404" y="5071497"/>
            <a:ext cx="2752989" cy="830997"/>
          </a:xfrm>
          <a:prstGeom prst="rect">
            <a:avLst/>
          </a:prstGeom>
          <a:ln w="28575">
            <a:solidFill>
              <a:schemeClr val="accent1"/>
            </a:solidFill>
          </a:ln>
        </p:spPr>
        <p:txBody>
          <a:bodyPr wrap="square" rtlCol="0">
            <a:spAutoFit/>
          </a:bodyPr>
          <a:lstStyle/>
          <a:p>
            <a:r>
              <a:rPr lang="ja-JP" altLang="en-US" sz="1200" dirty="0" smtClean="0"/>
              <a:t>〇モデル</a:t>
            </a:r>
            <a:r>
              <a:rPr lang="ja-JP" altLang="en-US" sz="1200" dirty="0"/>
              <a:t>団体</a:t>
            </a:r>
            <a:r>
              <a:rPr lang="ja-JP" altLang="en-US" sz="1200" dirty="0" smtClean="0"/>
              <a:t>活動実証事業</a:t>
            </a:r>
            <a:endParaRPr lang="en-US" altLang="ja-JP" sz="1200" dirty="0" smtClean="0"/>
          </a:p>
          <a:p>
            <a:r>
              <a:rPr lang="ja-JP" altLang="en-US" sz="900" dirty="0"/>
              <a:t>　３つの運営形態を踏まえ</a:t>
            </a:r>
            <a:r>
              <a:rPr lang="ja-JP" altLang="en-US" sz="900" dirty="0" smtClean="0"/>
              <a:t>、競技団体等から</a:t>
            </a:r>
            <a:r>
              <a:rPr lang="ja-JP" altLang="en-US" sz="900" dirty="0"/>
              <a:t>の協力を得て、実際に活動することによって生じる課題を整理し、地域にあった休日の部活動の地域移行の取組を検証する</a:t>
            </a:r>
            <a:r>
              <a:rPr lang="ja-JP" altLang="en-US" sz="900" dirty="0" smtClean="0"/>
              <a:t>。</a:t>
            </a:r>
            <a:endParaRPr lang="en-US" altLang="ja-JP" sz="900" dirty="0"/>
          </a:p>
        </p:txBody>
      </p:sp>
      <p:sp>
        <p:nvSpPr>
          <p:cNvPr id="48" name="タイトル 1">
            <a:extLst>
              <a:ext uri="{FF2B5EF4-FFF2-40B4-BE49-F238E27FC236}">
                <a16:creationId xmlns:a16="http://schemas.microsoft.com/office/drawing/2014/main" id="{CEB60874-2BD5-7CD6-0273-A4CC8617DE76}"/>
              </a:ext>
            </a:extLst>
          </p:cNvPr>
          <p:cNvSpPr txBox="1">
            <a:spLocks/>
          </p:cNvSpPr>
          <p:nvPr/>
        </p:nvSpPr>
        <p:spPr>
          <a:xfrm>
            <a:off x="-2728" y="253291"/>
            <a:ext cx="5327203"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１</a:t>
            </a:r>
            <a:r>
              <a:rPr lang="ja-JP" altLang="en-US" sz="2400" dirty="0" smtClean="0"/>
              <a:t>）これまでの取組について</a:t>
            </a:r>
            <a:endParaRPr lang="ja-JP" altLang="en-US" sz="2400" dirty="0"/>
          </a:p>
        </p:txBody>
      </p:sp>
      <p:sp>
        <p:nvSpPr>
          <p:cNvPr id="27" name="字幕 2">
            <a:extLst>
              <a:ext uri="{FF2B5EF4-FFF2-40B4-BE49-F238E27FC236}">
                <a16:creationId xmlns:a16="http://schemas.microsoft.com/office/drawing/2014/main" id="{6A46B48E-7277-CA4B-316E-4E03DC20C047}"/>
              </a:ext>
            </a:extLst>
          </p:cNvPr>
          <p:cNvSpPr txBox="1">
            <a:spLocks/>
          </p:cNvSpPr>
          <p:nvPr/>
        </p:nvSpPr>
        <p:spPr>
          <a:xfrm>
            <a:off x="3268394" y="1238294"/>
            <a:ext cx="4489987" cy="75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smtClean="0"/>
              <a:t>Ｒ</a:t>
            </a:r>
            <a:r>
              <a:rPr lang="en-US" altLang="ja-JP" sz="900" dirty="0" smtClean="0"/>
              <a:t>7.1.27</a:t>
            </a:r>
            <a:r>
              <a:rPr lang="ja-JP" altLang="en-US" sz="900" dirty="0" smtClean="0"/>
              <a:t>　鹿角市教育委員会会議にて計画案協議</a:t>
            </a:r>
            <a:endParaRPr lang="en-US" altLang="ja-JP" sz="900" dirty="0" smtClean="0"/>
          </a:p>
          <a:p>
            <a:pPr marL="0" indent="0">
              <a:buNone/>
            </a:pPr>
            <a:r>
              <a:rPr lang="ja-JP" altLang="en-US" sz="900" dirty="0" smtClean="0"/>
              <a:t>Ｒ</a:t>
            </a:r>
            <a:r>
              <a:rPr lang="en-US" altLang="ja-JP" sz="900" dirty="0" smtClean="0"/>
              <a:t>7.1.30</a:t>
            </a:r>
            <a:r>
              <a:rPr lang="ja-JP" altLang="en-US" sz="900" dirty="0" smtClean="0"/>
              <a:t>～</a:t>
            </a:r>
            <a:r>
              <a:rPr lang="en-US" altLang="ja-JP" sz="900" dirty="0" smtClean="0"/>
              <a:t>2.28</a:t>
            </a:r>
            <a:r>
              <a:rPr lang="ja-JP" altLang="en-US" sz="900" dirty="0" smtClean="0"/>
              <a:t>　パブリックコメント募集　</a:t>
            </a:r>
            <a:r>
              <a:rPr lang="en-US" altLang="ja-JP" sz="900" dirty="0" smtClean="0"/>
              <a:t>1</a:t>
            </a:r>
            <a:r>
              <a:rPr lang="ja-JP" altLang="en-US" sz="900" dirty="0" smtClean="0"/>
              <a:t>件</a:t>
            </a:r>
            <a:r>
              <a:rPr lang="en-US" altLang="ja-JP" sz="900" dirty="0" smtClean="0"/>
              <a:t>1</a:t>
            </a:r>
            <a:r>
              <a:rPr lang="ja-JP" altLang="en-US" sz="900" dirty="0" smtClean="0"/>
              <a:t>名　　　　　　　　　　</a:t>
            </a:r>
            <a:endParaRPr lang="en-US" altLang="ja-JP" sz="900" dirty="0" smtClean="0"/>
          </a:p>
          <a:p>
            <a:pPr marL="0" indent="0">
              <a:buNone/>
            </a:pPr>
            <a:r>
              <a:rPr lang="ja-JP" altLang="en-US" sz="900" dirty="0" smtClean="0"/>
              <a:t>Ｒ</a:t>
            </a:r>
            <a:r>
              <a:rPr lang="en-US" altLang="ja-JP" sz="900" dirty="0" smtClean="0"/>
              <a:t>7.3.17</a:t>
            </a:r>
            <a:r>
              <a:rPr lang="ja-JP" altLang="en-US" sz="900" dirty="0" smtClean="0"/>
              <a:t>　鹿角市教育委員会会議にて議決予定</a:t>
            </a:r>
            <a:endParaRPr lang="en-US" altLang="ja-JP" sz="900" dirty="0"/>
          </a:p>
        </p:txBody>
      </p:sp>
      <p:sp>
        <p:nvSpPr>
          <p:cNvPr id="28" name="字幕 2">
            <a:extLst>
              <a:ext uri="{FF2B5EF4-FFF2-40B4-BE49-F238E27FC236}">
                <a16:creationId xmlns:a16="http://schemas.microsoft.com/office/drawing/2014/main" id="{6A46B48E-7277-CA4B-316E-4E03DC20C047}"/>
              </a:ext>
            </a:extLst>
          </p:cNvPr>
          <p:cNvSpPr txBox="1">
            <a:spLocks/>
          </p:cNvSpPr>
          <p:nvPr/>
        </p:nvSpPr>
        <p:spPr>
          <a:xfrm>
            <a:off x="3268393" y="3565473"/>
            <a:ext cx="4489987" cy="13157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smtClean="0"/>
              <a:t>Ｒ</a:t>
            </a:r>
            <a:r>
              <a:rPr lang="en-US" altLang="ja-JP" sz="900" dirty="0" smtClean="0"/>
              <a:t>6.4.</a:t>
            </a:r>
            <a:r>
              <a:rPr lang="ja-JP" altLang="en-US" sz="900" dirty="0" smtClean="0"/>
              <a:t>　地域移行に関するリーフレット配布（生徒・保護者用、教職員用）</a:t>
            </a:r>
            <a:endParaRPr lang="en-US" altLang="ja-JP" sz="900" dirty="0" smtClean="0"/>
          </a:p>
          <a:p>
            <a:pPr marL="0" indent="0">
              <a:buNone/>
            </a:pPr>
            <a:r>
              <a:rPr lang="ja-JP" altLang="en-US" sz="900" dirty="0" smtClean="0"/>
              <a:t>Ｒ</a:t>
            </a:r>
            <a:r>
              <a:rPr lang="en-US" altLang="ja-JP" sz="900" dirty="0" smtClean="0"/>
              <a:t>6.8.23</a:t>
            </a:r>
            <a:r>
              <a:rPr lang="ja-JP" altLang="en-US" sz="900" dirty="0" smtClean="0"/>
              <a:t>　</a:t>
            </a:r>
            <a:r>
              <a:rPr lang="ja-JP" altLang="en-US" sz="900" dirty="0" err="1" smtClean="0"/>
              <a:t>かづの</a:t>
            </a:r>
            <a:r>
              <a:rPr lang="ja-JP" altLang="en-US" sz="900" dirty="0" smtClean="0"/>
              <a:t>ＰＴＡ連合会研修会説明</a:t>
            </a:r>
            <a:endParaRPr lang="en-US" altLang="ja-JP" sz="900" dirty="0" smtClean="0"/>
          </a:p>
          <a:p>
            <a:pPr marL="0" indent="0">
              <a:buNone/>
            </a:pPr>
            <a:r>
              <a:rPr lang="ja-JP" altLang="en-US" sz="900" dirty="0" smtClean="0"/>
              <a:t>Ｒ</a:t>
            </a:r>
            <a:r>
              <a:rPr lang="en-US" altLang="ja-JP" sz="900" dirty="0" smtClean="0"/>
              <a:t>6.12.</a:t>
            </a:r>
            <a:r>
              <a:rPr lang="ja-JP" altLang="en-US" sz="900" dirty="0" smtClean="0"/>
              <a:t>　地域移行だより　第１号発行　</a:t>
            </a:r>
            <a:endParaRPr lang="en-US" altLang="ja-JP" sz="900" dirty="0" smtClean="0"/>
          </a:p>
          <a:p>
            <a:pPr marL="0" indent="0">
              <a:buNone/>
            </a:pPr>
            <a:r>
              <a:rPr lang="ja-JP" altLang="en-US" sz="900" dirty="0" smtClean="0"/>
              <a:t>Ｒ</a:t>
            </a:r>
            <a:r>
              <a:rPr lang="en-US" altLang="ja-JP" sz="900" dirty="0" smtClean="0"/>
              <a:t>7.2.</a:t>
            </a:r>
            <a:r>
              <a:rPr lang="ja-JP" altLang="en-US" sz="900" dirty="0" smtClean="0"/>
              <a:t>　   地域移行だより　第２号発行　</a:t>
            </a:r>
            <a:endParaRPr lang="en-US" altLang="ja-JP" sz="900" dirty="0" smtClean="0"/>
          </a:p>
          <a:p>
            <a:pPr marL="0" indent="0">
              <a:buNone/>
            </a:pPr>
            <a:r>
              <a:rPr lang="ja-JP" altLang="en-US" sz="900" dirty="0" smtClean="0"/>
              <a:t>Ｒ</a:t>
            </a:r>
            <a:r>
              <a:rPr lang="en-US" altLang="ja-JP" sz="900" dirty="0" smtClean="0"/>
              <a:t>7.2.28</a:t>
            </a:r>
            <a:r>
              <a:rPr lang="ja-JP" altLang="en-US" sz="900" dirty="0" smtClean="0"/>
              <a:t>　鹿角中体連拡大役員会</a:t>
            </a:r>
            <a:r>
              <a:rPr lang="ja-JP" altLang="en-US" sz="900" dirty="0"/>
              <a:t>説明</a:t>
            </a:r>
            <a:endParaRPr lang="en-US" altLang="ja-JP" sz="900" dirty="0"/>
          </a:p>
        </p:txBody>
      </p:sp>
      <p:graphicFrame>
        <p:nvGraphicFramePr>
          <p:cNvPr id="29" name="表 28"/>
          <p:cNvGraphicFramePr>
            <a:graphicFrameLocks noGrp="1"/>
          </p:cNvGraphicFramePr>
          <p:nvPr>
            <p:extLst>
              <p:ext uri="{D42A27DB-BD31-4B8C-83A1-F6EECF244321}">
                <p14:modId xmlns:p14="http://schemas.microsoft.com/office/powerpoint/2010/main" val="4136461878"/>
              </p:ext>
            </p:extLst>
          </p:nvPr>
        </p:nvGraphicFramePr>
        <p:xfrm>
          <a:off x="3348914" y="2109847"/>
          <a:ext cx="5554017" cy="1219200"/>
        </p:xfrm>
        <a:graphic>
          <a:graphicData uri="http://schemas.openxmlformats.org/drawingml/2006/table">
            <a:tbl>
              <a:tblPr firstRow="1" bandRow="1">
                <a:tableStyleId>{5C22544A-7EE6-4342-B048-85BDC9FD1C3A}</a:tableStyleId>
              </a:tblPr>
              <a:tblGrid>
                <a:gridCol w="1097027">
                  <a:extLst>
                    <a:ext uri="{9D8B030D-6E8A-4147-A177-3AD203B41FA5}">
                      <a16:colId xmlns:a16="http://schemas.microsoft.com/office/drawing/2014/main" val="14128941"/>
                    </a:ext>
                  </a:extLst>
                </a:gridCol>
                <a:gridCol w="1339717">
                  <a:extLst>
                    <a:ext uri="{9D8B030D-6E8A-4147-A177-3AD203B41FA5}">
                      <a16:colId xmlns:a16="http://schemas.microsoft.com/office/drawing/2014/main" val="232107255"/>
                    </a:ext>
                  </a:extLst>
                </a:gridCol>
                <a:gridCol w="1039091">
                  <a:extLst>
                    <a:ext uri="{9D8B030D-6E8A-4147-A177-3AD203B41FA5}">
                      <a16:colId xmlns:a16="http://schemas.microsoft.com/office/drawing/2014/main" val="750153679"/>
                    </a:ext>
                  </a:extLst>
                </a:gridCol>
                <a:gridCol w="1055716">
                  <a:extLst>
                    <a:ext uri="{9D8B030D-6E8A-4147-A177-3AD203B41FA5}">
                      <a16:colId xmlns:a16="http://schemas.microsoft.com/office/drawing/2014/main" val="3733517131"/>
                    </a:ext>
                  </a:extLst>
                </a:gridCol>
                <a:gridCol w="1022466">
                  <a:extLst>
                    <a:ext uri="{9D8B030D-6E8A-4147-A177-3AD203B41FA5}">
                      <a16:colId xmlns:a16="http://schemas.microsoft.com/office/drawing/2014/main" val="2167803540"/>
                    </a:ext>
                  </a:extLst>
                </a:gridCol>
              </a:tblGrid>
              <a:tr h="233690">
                <a:tc>
                  <a:txBody>
                    <a:bodyPr/>
                    <a:lstStyle/>
                    <a:p>
                      <a:pPr algn="ctr"/>
                      <a:r>
                        <a:rPr kumimoji="1" lang="ja-JP" altLang="en-US" sz="1000" dirty="0" smtClean="0"/>
                        <a:t>学校</a:t>
                      </a:r>
                      <a:endParaRPr kumimoji="1" lang="ja-JP" altLang="en-US" sz="1000" dirty="0"/>
                    </a:p>
                  </a:txBody>
                  <a:tcPr/>
                </a:tc>
                <a:tc>
                  <a:txBody>
                    <a:bodyPr/>
                    <a:lstStyle/>
                    <a:p>
                      <a:pPr algn="ctr"/>
                      <a:r>
                        <a:rPr kumimoji="1" lang="ja-JP" altLang="en-US" sz="1000" dirty="0" smtClean="0"/>
                        <a:t>部活動</a:t>
                      </a:r>
                      <a:endParaRPr kumimoji="1" lang="ja-JP" altLang="en-US" sz="1000" dirty="0"/>
                    </a:p>
                  </a:txBody>
                  <a:tcPr/>
                </a:tc>
                <a:tc>
                  <a:txBody>
                    <a:bodyPr/>
                    <a:lstStyle/>
                    <a:p>
                      <a:pPr algn="ctr"/>
                      <a:r>
                        <a:rPr kumimoji="1" lang="ja-JP" altLang="en-US" sz="1000" dirty="0" smtClean="0"/>
                        <a:t>令和４年度</a:t>
                      </a:r>
                      <a:endParaRPr kumimoji="1" lang="ja-JP" altLang="en-US" sz="1000" dirty="0"/>
                    </a:p>
                  </a:txBody>
                  <a:tcPr/>
                </a:tc>
                <a:tc>
                  <a:txBody>
                    <a:bodyPr/>
                    <a:lstStyle/>
                    <a:p>
                      <a:pPr algn="ctr"/>
                      <a:r>
                        <a:rPr kumimoji="1" lang="ja-JP" altLang="en-US" sz="1000" dirty="0" smtClean="0"/>
                        <a:t>令和５年度</a:t>
                      </a:r>
                      <a:endParaRPr kumimoji="1" lang="ja-JP" altLang="en-US" sz="1000" dirty="0"/>
                    </a:p>
                  </a:txBody>
                  <a:tcPr/>
                </a:tc>
                <a:tc>
                  <a:txBody>
                    <a:bodyPr/>
                    <a:lstStyle/>
                    <a:p>
                      <a:pPr algn="ctr"/>
                      <a:r>
                        <a:rPr kumimoji="1" lang="ja-JP" altLang="en-US" sz="1000" dirty="0" smtClean="0"/>
                        <a:t>令和６年度</a:t>
                      </a:r>
                      <a:endParaRPr kumimoji="1" lang="ja-JP" altLang="en-US" sz="1000" dirty="0"/>
                    </a:p>
                  </a:txBody>
                  <a:tcPr/>
                </a:tc>
                <a:extLst>
                  <a:ext uri="{0D108BD9-81ED-4DB2-BD59-A6C34878D82A}">
                    <a16:rowId xmlns:a16="http://schemas.microsoft.com/office/drawing/2014/main" val="815563421"/>
                  </a:ext>
                </a:extLst>
              </a:tr>
              <a:tr h="233690">
                <a:tc>
                  <a:txBody>
                    <a:bodyPr/>
                    <a:lstStyle/>
                    <a:p>
                      <a:pPr algn="ctr"/>
                      <a:r>
                        <a:rPr kumimoji="1" lang="ja-JP" altLang="en-US" sz="1000" dirty="0" smtClean="0"/>
                        <a:t>花輪中学校</a:t>
                      </a:r>
                      <a:endParaRPr kumimoji="1" lang="en-US" altLang="ja-JP" sz="1000" dirty="0" smtClean="0"/>
                    </a:p>
                  </a:txBody>
                  <a:tcPr/>
                </a:tc>
                <a:tc>
                  <a:txBody>
                    <a:bodyPr/>
                    <a:lstStyle/>
                    <a:p>
                      <a:pPr algn="ctr"/>
                      <a:r>
                        <a:rPr kumimoji="1" lang="ja-JP" altLang="en-US" sz="1000" dirty="0" smtClean="0"/>
                        <a:t>陸上部</a:t>
                      </a:r>
                      <a:endParaRPr kumimoji="1" lang="ja-JP" altLang="en-US" sz="1000" dirty="0"/>
                    </a:p>
                  </a:txBody>
                  <a:tcPr/>
                </a:tc>
                <a:tc>
                  <a:txBody>
                    <a:bodyPr/>
                    <a:lstStyle/>
                    <a:p>
                      <a:pPr algn="ctr"/>
                      <a:r>
                        <a:rPr kumimoji="1" lang="en-US" altLang="ja-JP" sz="1000" dirty="0" smtClean="0"/>
                        <a:t>102</a:t>
                      </a:r>
                      <a:r>
                        <a:rPr kumimoji="1" lang="ja-JP" altLang="en-US" sz="1000" dirty="0" smtClean="0"/>
                        <a:t>日</a:t>
                      </a:r>
                      <a:r>
                        <a:rPr kumimoji="1" lang="en-US" altLang="ja-JP" sz="1000" dirty="0" smtClean="0"/>
                        <a:t>210</a:t>
                      </a:r>
                      <a:r>
                        <a:rPr kumimoji="1" lang="ja-JP" altLang="en-US" sz="1000" dirty="0" smtClean="0"/>
                        <a:t>時間</a:t>
                      </a:r>
                      <a:endParaRPr kumimoji="1" lang="ja-JP" altLang="en-US" sz="1000" dirty="0"/>
                    </a:p>
                  </a:txBody>
                  <a:tcPr/>
                </a:tc>
                <a:tc>
                  <a:txBody>
                    <a:bodyPr/>
                    <a:lstStyle/>
                    <a:p>
                      <a:pPr algn="ctr"/>
                      <a:r>
                        <a:rPr kumimoji="1" lang="en-US" altLang="ja-JP" sz="1000" dirty="0" smtClean="0"/>
                        <a:t>96</a:t>
                      </a:r>
                      <a:r>
                        <a:rPr kumimoji="1" lang="ja-JP" altLang="en-US" sz="1000" dirty="0" smtClean="0"/>
                        <a:t>日</a:t>
                      </a:r>
                      <a:r>
                        <a:rPr kumimoji="1" lang="en-US" altLang="ja-JP" sz="1000" dirty="0" smtClean="0"/>
                        <a:t>202</a:t>
                      </a:r>
                      <a:r>
                        <a:rPr kumimoji="1" lang="ja-JP" altLang="en-US" sz="1000" dirty="0" smtClean="0"/>
                        <a:t>時間</a:t>
                      </a:r>
                      <a:endParaRPr kumimoji="1" lang="ja-JP" altLang="en-US" sz="1000" dirty="0"/>
                    </a:p>
                  </a:txBody>
                  <a:tcPr/>
                </a:tc>
                <a:tc>
                  <a:txBody>
                    <a:bodyPr/>
                    <a:lstStyle/>
                    <a:p>
                      <a:pPr algn="ctr"/>
                      <a:r>
                        <a:rPr kumimoji="1" lang="en-US" altLang="ja-JP" sz="1000" dirty="0" smtClean="0"/>
                        <a:t>93</a:t>
                      </a:r>
                      <a:r>
                        <a:rPr kumimoji="1" lang="ja-JP" altLang="en-US" sz="1000" dirty="0" smtClean="0"/>
                        <a:t>日</a:t>
                      </a:r>
                      <a:r>
                        <a:rPr kumimoji="1" lang="en-US" altLang="ja-JP" sz="1000" dirty="0" smtClean="0"/>
                        <a:t>210</a:t>
                      </a:r>
                      <a:r>
                        <a:rPr kumimoji="1" lang="ja-JP" altLang="en-US" sz="1000" dirty="0" smtClean="0"/>
                        <a:t>時間</a:t>
                      </a:r>
                      <a:endParaRPr kumimoji="1" lang="ja-JP" altLang="en-US" sz="1000" dirty="0"/>
                    </a:p>
                  </a:txBody>
                  <a:tcPr/>
                </a:tc>
                <a:extLst>
                  <a:ext uri="{0D108BD9-81ED-4DB2-BD59-A6C34878D82A}">
                    <a16:rowId xmlns:a16="http://schemas.microsoft.com/office/drawing/2014/main" val="1161362165"/>
                  </a:ext>
                </a:extLst>
              </a:tr>
              <a:tr h="233690">
                <a:tc>
                  <a:txBody>
                    <a:bodyPr/>
                    <a:lstStyle/>
                    <a:p>
                      <a:pPr algn="ctr"/>
                      <a:r>
                        <a:rPr kumimoji="1" lang="ja-JP" altLang="en-US" sz="1000" dirty="0" smtClean="0"/>
                        <a:t>花輪中学校</a:t>
                      </a:r>
                      <a:endParaRPr kumimoji="1" lang="ja-JP" altLang="en-US" sz="1000" dirty="0"/>
                    </a:p>
                  </a:txBody>
                  <a:tcPr/>
                </a:tc>
                <a:tc>
                  <a:txBody>
                    <a:bodyPr/>
                    <a:lstStyle/>
                    <a:p>
                      <a:pPr algn="ctr"/>
                      <a:r>
                        <a:rPr kumimoji="1" lang="ja-JP" altLang="en-US" sz="1000" dirty="0" smtClean="0"/>
                        <a:t>吹奏楽部</a:t>
                      </a:r>
                      <a:endParaRPr kumimoji="1" lang="ja-JP" altLang="en-US" sz="1000" dirty="0"/>
                    </a:p>
                  </a:txBody>
                  <a:tcPr/>
                </a:tc>
                <a:tc>
                  <a:txBody>
                    <a:bodyPr/>
                    <a:lstStyle/>
                    <a:p>
                      <a:pPr algn="ctr"/>
                      <a:r>
                        <a:rPr kumimoji="1" lang="en-US" altLang="ja-JP" sz="1000" dirty="0" smtClean="0"/>
                        <a:t>44</a:t>
                      </a:r>
                      <a:r>
                        <a:rPr kumimoji="1" lang="ja-JP" altLang="en-US" sz="1000" dirty="0" smtClean="0"/>
                        <a:t>日</a:t>
                      </a:r>
                      <a:r>
                        <a:rPr kumimoji="1" lang="en-US" altLang="ja-JP" sz="1000" dirty="0" smtClean="0"/>
                        <a:t>138</a:t>
                      </a:r>
                      <a:r>
                        <a:rPr kumimoji="1" lang="ja-JP" altLang="en-US" sz="1000" dirty="0" smtClean="0"/>
                        <a:t>時間</a:t>
                      </a:r>
                      <a:endParaRPr kumimoji="1" lang="ja-JP" altLang="en-US" sz="1000" dirty="0"/>
                    </a:p>
                  </a:txBody>
                  <a:tcPr/>
                </a:tc>
                <a:tc>
                  <a:txBody>
                    <a:bodyPr/>
                    <a:lstStyle/>
                    <a:p>
                      <a:pPr algn="ctr"/>
                      <a:r>
                        <a:rPr kumimoji="1" lang="en-US" altLang="ja-JP" sz="1000" dirty="0" smtClean="0"/>
                        <a:t>42</a:t>
                      </a:r>
                      <a:r>
                        <a:rPr kumimoji="1" lang="ja-JP" altLang="en-US" sz="1000" dirty="0" smtClean="0"/>
                        <a:t>日</a:t>
                      </a:r>
                      <a:r>
                        <a:rPr kumimoji="1" lang="en-US" altLang="ja-JP" sz="1000" dirty="0" smtClean="0"/>
                        <a:t>134</a:t>
                      </a:r>
                      <a:r>
                        <a:rPr kumimoji="1" lang="ja-JP" altLang="en-US" sz="1000" dirty="0" smtClean="0"/>
                        <a:t>時間</a:t>
                      </a:r>
                      <a:endParaRPr kumimoji="1" lang="ja-JP" altLang="en-US" sz="1000" dirty="0"/>
                    </a:p>
                  </a:txBody>
                  <a:tcPr/>
                </a:tc>
                <a:tc>
                  <a:txBody>
                    <a:bodyPr/>
                    <a:lstStyle/>
                    <a:p>
                      <a:pPr algn="ctr"/>
                      <a:r>
                        <a:rPr kumimoji="1" lang="en-US" altLang="ja-JP" sz="1000" dirty="0" smtClean="0"/>
                        <a:t>43</a:t>
                      </a:r>
                      <a:r>
                        <a:rPr kumimoji="1" lang="ja-JP" altLang="en-US" sz="1000" dirty="0" smtClean="0"/>
                        <a:t>日</a:t>
                      </a:r>
                      <a:r>
                        <a:rPr kumimoji="1" lang="en-US" altLang="ja-JP" sz="1000" dirty="0" smtClean="0"/>
                        <a:t>147</a:t>
                      </a:r>
                      <a:r>
                        <a:rPr kumimoji="1" lang="ja-JP" altLang="en-US" sz="1000" dirty="0" smtClean="0"/>
                        <a:t>時間</a:t>
                      </a:r>
                      <a:endParaRPr kumimoji="1" lang="ja-JP" altLang="en-US" sz="1000" dirty="0"/>
                    </a:p>
                  </a:txBody>
                  <a:tcPr/>
                </a:tc>
                <a:extLst>
                  <a:ext uri="{0D108BD9-81ED-4DB2-BD59-A6C34878D82A}">
                    <a16:rowId xmlns:a16="http://schemas.microsoft.com/office/drawing/2014/main" val="146011990"/>
                  </a:ext>
                </a:extLst>
              </a:tr>
              <a:tr h="233690">
                <a:tc>
                  <a:txBody>
                    <a:bodyPr/>
                    <a:lstStyle/>
                    <a:p>
                      <a:pPr algn="ctr"/>
                      <a:r>
                        <a:rPr kumimoji="1" lang="ja-JP" altLang="en-US" sz="1000" dirty="0" smtClean="0"/>
                        <a:t>十和田中学校</a:t>
                      </a:r>
                      <a:endParaRPr kumimoji="1" lang="ja-JP" altLang="en-US" sz="1000" dirty="0"/>
                    </a:p>
                  </a:txBody>
                  <a:tcPr/>
                </a:tc>
                <a:tc>
                  <a:txBody>
                    <a:bodyPr/>
                    <a:lstStyle/>
                    <a:p>
                      <a:pPr algn="ctr"/>
                      <a:r>
                        <a:rPr kumimoji="1" lang="ja-JP" altLang="en-US" sz="1000" dirty="0" smtClean="0"/>
                        <a:t>バスケットボール部</a:t>
                      </a:r>
                      <a:endParaRPr kumimoji="1" lang="ja-JP" altLang="en-US" sz="1000" dirty="0"/>
                    </a:p>
                  </a:txBody>
                  <a:tcPr/>
                </a:tc>
                <a:tc>
                  <a:txBody>
                    <a:bodyPr/>
                    <a:lstStyle/>
                    <a:p>
                      <a:pPr algn="ctr"/>
                      <a:r>
                        <a:rPr kumimoji="1" lang="en-US" altLang="ja-JP" sz="1000" dirty="0" smtClean="0"/>
                        <a:t>115</a:t>
                      </a:r>
                      <a:r>
                        <a:rPr kumimoji="1" lang="ja-JP" altLang="en-US" sz="1000" dirty="0" smtClean="0"/>
                        <a:t>日</a:t>
                      </a:r>
                      <a:r>
                        <a:rPr kumimoji="1" lang="en-US" altLang="ja-JP" sz="1000" dirty="0" smtClean="0"/>
                        <a:t>210</a:t>
                      </a:r>
                      <a:r>
                        <a:rPr kumimoji="1" lang="ja-JP" altLang="en-US" sz="1000" dirty="0" smtClean="0"/>
                        <a:t>時間</a:t>
                      </a:r>
                      <a:endParaRPr kumimoji="1" lang="ja-JP" altLang="en-US" sz="1000" dirty="0"/>
                    </a:p>
                  </a:txBody>
                  <a:tcPr/>
                </a:tc>
                <a:tc>
                  <a:txBody>
                    <a:bodyPr/>
                    <a:lstStyle/>
                    <a:p>
                      <a:pPr algn="ctr"/>
                      <a:r>
                        <a:rPr kumimoji="1" lang="en-US" altLang="ja-JP" sz="1000" dirty="0" smtClean="0"/>
                        <a:t>85</a:t>
                      </a:r>
                      <a:r>
                        <a:rPr kumimoji="1" lang="ja-JP" altLang="en-US" sz="1000" dirty="0" smtClean="0"/>
                        <a:t>日</a:t>
                      </a:r>
                      <a:r>
                        <a:rPr kumimoji="1" lang="en-US" altLang="ja-JP" sz="1000" dirty="0" smtClean="0"/>
                        <a:t>148</a:t>
                      </a:r>
                      <a:r>
                        <a:rPr kumimoji="1" lang="ja-JP" altLang="en-US" sz="1000" dirty="0" smtClean="0"/>
                        <a:t>時間</a:t>
                      </a:r>
                      <a:endParaRPr kumimoji="1" lang="ja-JP" altLang="en-US" sz="1000" dirty="0"/>
                    </a:p>
                  </a:txBody>
                  <a:tcPr/>
                </a:tc>
                <a:tc>
                  <a:txBody>
                    <a:bodyPr/>
                    <a:lstStyle/>
                    <a:p>
                      <a:pPr algn="ctr"/>
                      <a:r>
                        <a:rPr kumimoji="1" lang="en-US" altLang="ja-JP" sz="1000" dirty="0" smtClean="0"/>
                        <a:t>59</a:t>
                      </a:r>
                      <a:r>
                        <a:rPr kumimoji="1" lang="ja-JP" altLang="en-US" sz="1000" dirty="0" smtClean="0"/>
                        <a:t>日</a:t>
                      </a:r>
                      <a:r>
                        <a:rPr kumimoji="1" lang="en-US" altLang="ja-JP" sz="1000" dirty="0" smtClean="0"/>
                        <a:t>135</a:t>
                      </a:r>
                      <a:r>
                        <a:rPr kumimoji="1" lang="ja-JP" altLang="en-US" sz="1000" dirty="0" smtClean="0"/>
                        <a:t>時間</a:t>
                      </a:r>
                      <a:endParaRPr kumimoji="1" lang="ja-JP" altLang="en-US" sz="1000" dirty="0"/>
                    </a:p>
                  </a:txBody>
                  <a:tcPr/>
                </a:tc>
                <a:extLst>
                  <a:ext uri="{0D108BD9-81ED-4DB2-BD59-A6C34878D82A}">
                    <a16:rowId xmlns:a16="http://schemas.microsoft.com/office/drawing/2014/main" val="911135711"/>
                  </a:ext>
                </a:extLst>
              </a:tr>
              <a:tr h="235298">
                <a:tc>
                  <a:txBody>
                    <a:bodyPr/>
                    <a:lstStyle/>
                    <a:p>
                      <a:pPr algn="ctr"/>
                      <a:r>
                        <a:rPr kumimoji="1" lang="ja-JP" altLang="en-US" sz="1000" dirty="0" smtClean="0"/>
                        <a:t>八幡平中学校</a:t>
                      </a:r>
                      <a:endParaRPr kumimoji="1" lang="ja-JP" altLang="en-US" sz="1000" dirty="0"/>
                    </a:p>
                  </a:txBody>
                  <a:tcPr/>
                </a:tc>
                <a:tc>
                  <a:txBody>
                    <a:bodyPr/>
                    <a:lstStyle/>
                    <a:p>
                      <a:pPr algn="ctr"/>
                      <a:r>
                        <a:rPr kumimoji="1" lang="ja-JP" altLang="en-US" sz="1000" dirty="0" smtClean="0"/>
                        <a:t>バレーボール部</a:t>
                      </a:r>
                      <a:endParaRPr kumimoji="1" lang="ja-JP" altLang="en-US" sz="1000" dirty="0"/>
                    </a:p>
                  </a:txBody>
                  <a:tcPr/>
                </a:tc>
                <a:tc>
                  <a:txBody>
                    <a:bodyPr/>
                    <a:lstStyle/>
                    <a:p>
                      <a:pPr algn="ctr"/>
                      <a:r>
                        <a:rPr kumimoji="1" lang="en-US" altLang="ja-JP" sz="1000" dirty="0" smtClean="0"/>
                        <a:t>-</a:t>
                      </a:r>
                      <a:endParaRPr kumimoji="1" lang="ja-JP" altLang="en-US" sz="1000" dirty="0"/>
                    </a:p>
                  </a:txBody>
                  <a:tcPr/>
                </a:tc>
                <a:tc>
                  <a:txBody>
                    <a:bodyPr/>
                    <a:lstStyle/>
                    <a:p>
                      <a:pPr algn="ctr"/>
                      <a:r>
                        <a:rPr kumimoji="1" lang="en-US" altLang="ja-JP" sz="1000" dirty="0" smtClean="0"/>
                        <a:t>86</a:t>
                      </a:r>
                      <a:r>
                        <a:rPr kumimoji="1" lang="ja-JP" altLang="en-US" sz="1000" dirty="0" smtClean="0"/>
                        <a:t>日</a:t>
                      </a:r>
                      <a:r>
                        <a:rPr kumimoji="1" lang="en-US" altLang="ja-JP" sz="1000" dirty="0" smtClean="0"/>
                        <a:t>191</a:t>
                      </a:r>
                      <a:r>
                        <a:rPr kumimoji="1" lang="ja-JP" altLang="en-US" sz="1000" dirty="0" smtClean="0"/>
                        <a:t>時間</a:t>
                      </a:r>
                      <a:endParaRPr kumimoji="1" lang="ja-JP" altLang="en-US" sz="1000" dirty="0"/>
                    </a:p>
                  </a:txBody>
                  <a:tcPr/>
                </a:tc>
                <a:tc>
                  <a:txBody>
                    <a:bodyPr/>
                    <a:lstStyle/>
                    <a:p>
                      <a:pPr algn="ctr"/>
                      <a:r>
                        <a:rPr kumimoji="1" lang="en-US" altLang="ja-JP" sz="1000" dirty="0" smtClean="0"/>
                        <a:t>81</a:t>
                      </a:r>
                      <a:r>
                        <a:rPr kumimoji="1" lang="ja-JP" altLang="en-US" sz="1000" dirty="0" smtClean="0"/>
                        <a:t>日</a:t>
                      </a:r>
                      <a:r>
                        <a:rPr kumimoji="1" lang="en-US" altLang="ja-JP" sz="1000" dirty="0" smtClean="0"/>
                        <a:t>190</a:t>
                      </a:r>
                      <a:r>
                        <a:rPr kumimoji="1" lang="ja-JP" altLang="en-US" sz="1000" dirty="0" smtClean="0"/>
                        <a:t>時間</a:t>
                      </a:r>
                      <a:endParaRPr kumimoji="1" lang="ja-JP" altLang="en-US" sz="1000" dirty="0"/>
                    </a:p>
                  </a:txBody>
                  <a:tcPr/>
                </a:tc>
                <a:extLst>
                  <a:ext uri="{0D108BD9-81ED-4DB2-BD59-A6C34878D82A}">
                    <a16:rowId xmlns:a16="http://schemas.microsoft.com/office/drawing/2014/main" val="3402915208"/>
                  </a:ext>
                </a:extLst>
              </a:tr>
            </a:tbl>
          </a:graphicData>
        </a:graphic>
      </p:graphicFrame>
      <p:sp>
        <p:nvSpPr>
          <p:cNvPr id="30" name="字幕 2">
            <a:extLst>
              <a:ext uri="{FF2B5EF4-FFF2-40B4-BE49-F238E27FC236}">
                <a16:creationId xmlns:a16="http://schemas.microsoft.com/office/drawing/2014/main" id="{6A46B48E-7277-CA4B-316E-4E03DC20C047}"/>
              </a:ext>
            </a:extLst>
          </p:cNvPr>
          <p:cNvSpPr txBox="1">
            <a:spLocks/>
          </p:cNvSpPr>
          <p:nvPr/>
        </p:nvSpPr>
        <p:spPr>
          <a:xfrm>
            <a:off x="3268393" y="5077135"/>
            <a:ext cx="5459970" cy="15781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900" dirty="0" smtClean="0"/>
              <a:t>＜卓球＞　</a:t>
            </a:r>
            <a:r>
              <a:rPr lang="ja-JP" altLang="en-US" sz="900" dirty="0"/>
              <a:t>　</a:t>
            </a:r>
            <a:r>
              <a:rPr lang="ja-JP" altLang="en-US" sz="900" dirty="0" smtClean="0"/>
              <a:t>　　　集合型・指導者派遣形式　</a:t>
            </a:r>
            <a:r>
              <a:rPr lang="ja-JP" altLang="en-US" sz="900" dirty="0"/>
              <a:t>３回実施　（申込率</a:t>
            </a:r>
            <a:r>
              <a:rPr lang="en-US" altLang="ja-JP" sz="900" dirty="0"/>
              <a:t>27</a:t>
            </a:r>
            <a:r>
              <a:rPr lang="ja-JP" altLang="en-US" sz="900" dirty="0"/>
              <a:t>％</a:t>
            </a:r>
            <a:r>
              <a:rPr lang="ja-JP" altLang="en-US" sz="900" dirty="0" smtClean="0"/>
              <a:t>）</a:t>
            </a:r>
            <a:endParaRPr lang="en-US" altLang="ja-JP" sz="900" dirty="0" smtClean="0"/>
          </a:p>
          <a:p>
            <a:pPr marL="0" indent="0">
              <a:buNone/>
            </a:pPr>
            <a:r>
              <a:rPr lang="ja-JP" altLang="en-US" sz="900" dirty="0" smtClean="0"/>
              <a:t>　　　　　　　　　　①</a:t>
            </a:r>
            <a:r>
              <a:rPr lang="ja-JP" altLang="en-US" sz="900" dirty="0"/>
              <a:t>Ｒ</a:t>
            </a:r>
            <a:r>
              <a:rPr lang="en-US" altLang="ja-JP" sz="900" dirty="0" smtClean="0"/>
              <a:t>6.7.20</a:t>
            </a:r>
            <a:r>
              <a:rPr lang="ja-JP" altLang="en-US" sz="900" dirty="0" smtClean="0"/>
              <a:t>　参加者</a:t>
            </a:r>
            <a:r>
              <a:rPr lang="en-US" altLang="ja-JP" sz="900" dirty="0" smtClean="0"/>
              <a:t>16</a:t>
            </a:r>
            <a:r>
              <a:rPr lang="ja-JP" altLang="en-US" sz="900" dirty="0" smtClean="0"/>
              <a:t>人　　②</a:t>
            </a:r>
            <a:r>
              <a:rPr lang="ja-JP" altLang="en-US" sz="900" dirty="0"/>
              <a:t>Ｒ</a:t>
            </a:r>
            <a:r>
              <a:rPr lang="en-US" altLang="ja-JP" sz="900" dirty="0" smtClean="0"/>
              <a:t>6.11.16</a:t>
            </a:r>
            <a:r>
              <a:rPr lang="ja-JP" altLang="en-US" sz="900" dirty="0" smtClean="0"/>
              <a:t>　参加者</a:t>
            </a:r>
            <a:r>
              <a:rPr lang="en-US" altLang="ja-JP" sz="900" dirty="0" smtClean="0"/>
              <a:t>15</a:t>
            </a:r>
            <a:r>
              <a:rPr lang="ja-JP" altLang="en-US" sz="900" dirty="0" smtClean="0"/>
              <a:t>人　　③</a:t>
            </a:r>
            <a:r>
              <a:rPr lang="ja-JP" altLang="en-US" sz="900" dirty="0"/>
              <a:t>Ｒ</a:t>
            </a:r>
            <a:r>
              <a:rPr lang="en-US" altLang="ja-JP" sz="900" dirty="0" smtClean="0"/>
              <a:t>6.12.7</a:t>
            </a:r>
            <a:r>
              <a:rPr lang="ja-JP" altLang="en-US" sz="900" dirty="0" smtClean="0"/>
              <a:t>　参加者</a:t>
            </a:r>
            <a:r>
              <a:rPr lang="en-US" altLang="ja-JP" sz="900" dirty="0" smtClean="0"/>
              <a:t>12</a:t>
            </a:r>
            <a:r>
              <a:rPr lang="ja-JP" altLang="en-US" sz="900" dirty="0" smtClean="0"/>
              <a:t>人</a:t>
            </a:r>
            <a:endParaRPr lang="en-US" altLang="ja-JP" sz="900" dirty="0"/>
          </a:p>
          <a:p>
            <a:pPr marL="0" indent="0">
              <a:buNone/>
            </a:pPr>
            <a:r>
              <a:rPr lang="ja-JP" altLang="en-US" sz="900" dirty="0" smtClean="0"/>
              <a:t>＜ソフトテニス＞　集合型・指導者派遣形式　３回実施　</a:t>
            </a:r>
            <a:r>
              <a:rPr lang="ja-JP" altLang="en-US" sz="900" dirty="0"/>
              <a:t>（申込率</a:t>
            </a:r>
            <a:r>
              <a:rPr lang="en-US" altLang="ja-JP" sz="900" dirty="0"/>
              <a:t>45</a:t>
            </a:r>
            <a:r>
              <a:rPr lang="ja-JP" altLang="en-US" sz="900" dirty="0"/>
              <a:t>％）</a:t>
            </a:r>
            <a:endParaRPr lang="en-US" altLang="ja-JP" sz="900" dirty="0"/>
          </a:p>
          <a:p>
            <a:pPr marL="0" indent="0">
              <a:buNone/>
            </a:pPr>
            <a:r>
              <a:rPr lang="ja-JP" altLang="en-US" sz="900" dirty="0" smtClean="0"/>
              <a:t>　　　　　　　　　　①Ｒ</a:t>
            </a:r>
            <a:r>
              <a:rPr lang="en-US" altLang="ja-JP" sz="900" dirty="0" smtClean="0"/>
              <a:t>6.7.20</a:t>
            </a:r>
            <a:r>
              <a:rPr lang="ja-JP" altLang="en-US" sz="900" dirty="0" smtClean="0"/>
              <a:t>　参加者</a:t>
            </a:r>
            <a:r>
              <a:rPr lang="en-US" altLang="ja-JP" sz="900" dirty="0" smtClean="0"/>
              <a:t>40</a:t>
            </a:r>
            <a:r>
              <a:rPr lang="ja-JP" altLang="en-US" sz="900" dirty="0" smtClean="0"/>
              <a:t>人　　②Ｒ</a:t>
            </a:r>
            <a:r>
              <a:rPr lang="en-US" altLang="ja-JP" sz="900" dirty="0" smtClean="0"/>
              <a:t>6.8.17</a:t>
            </a:r>
            <a:r>
              <a:rPr lang="ja-JP" altLang="en-US" sz="900" dirty="0" smtClean="0"/>
              <a:t>　参加者</a:t>
            </a:r>
            <a:r>
              <a:rPr lang="en-US" altLang="ja-JP" sz="900" dirty="0" smtClean="0"/>
              <a:t>25</a:t>
            </a:r>
            <a:r>
              <a:rPr lang="ja-JP" altLang="en-US" sz="900" dirty="0" smtClean="0"/>
              <a:t>人　　③Ｒ</a:t>
            </a:r>
            <a:r>
              <a:rPr lang="en-US" altLang="ja-JP" sz="900" dirty="0" smtClean="0"/>
              <a:t>6.10.26</a:t>
            </a:r>
            <a:r>
              <a:rPr lang="ja-JP" altLang="en-US" sz="900" dirty="0" smtClean="0"/>
              <a:t>　参加者</a:t>
            </a:r>
            <a:r>
              <a:rPr lang="en-US" altLang="ja-JP" sz="900" dirty="0" smtClean="0"/>
              <a:t>31</a:t>
            </a:r>
            <a:r>
              <a:rPr lang="ja-JP" altLang="en-US" sz="900" dirty="0" smtClean="0"/>
              <a:t>人</a:t>
            </a:r>
            <a:endParaRPr lang="en-US" altLang="ja-JP" sz="900" dirty="0" smtClean="0"/>
          </a:p>
          <a:p>
            <a:pPr marL="0" indent="0">
              <a:buNone/>
            </a:pPr>
            <a:r>
              <a:rPr lang="ja-JP" altLang="en-US" sz="900" dirty="0" smtClean="0"/>
              <a:t>＜吹奏楽＞　　　　集合型・合同部活動形式　３回実施</a:t>
            </a:r>
            <a:endParaRPr lang="en-US" altLang="ja-JP" sz="900" dirty="0" smtClean="0"/>
          </a:p>
          <a:p>
            <a:pPr marL="0" indent="0">
              <a:buNone/>
            </a:pPr>
            <a:r>
              <a:rPr lang="ja-JP" altLang="en-US" sz="900" dirty="0"/>
              <a:t>　</a:t>
            </a:r>
            <a:r>
              <a:rPr lang="ja-JP" altLang="en-US" sz="900" dirty="0" smtClean="0"/>
              <a:t>　　　　　　　　　①</a:t>
            </a:r>
            <a:r>
              <a:rPr lang="ja-JP" altLang="en-US" sz="900" dirty="0"/>
              <a:t>Ｒ</a:t>
            </a:r>
            <a:r>
              <a:rPr lang="en-US" altLang="ja-JP" sz="900" dirty="0" smtClean="0"/>
              <a:t>6.4.27</a:t>
            </a:r>
            <a:r>
              <a:rPr lang="ja-JP" altLang="en-US" sz="900" dirty="0" smtClean="0"/>
              <a:t>　参加者</a:t>
            </a:r>
            <a:r>
              <a:rPr lang="en-US" altLang="ja-JP" sz="900" dirty="0" smtClean="0"/>
              <a:t>28</a:t>
            </a:r>
            <a:r>
              <a:rPr lang="ja-JP" altLang="en-US" sz="900" dirty="0" smtClean="0"/>
              <a:t>人　　②</a:t>
            </a:r>
            <a:r>
              <a:rPr lang="ja-JP" altLang="en-US" sz="900" dirty="0"/>
              <a:t>Ｒ</a:t>
            </a:r>
            <a:r>
              <a:rPr lang="en-US" altLang="ja-JP" sz="900" dirty="0" smtClean="0"/>
              <a:t>6.6.8</a:t>
            </a:r>
            <a:r>
              <a:rPr lang="ja-JP" altLang="en-US" sz="900" dirty="0" smtClean="0"/>
              <a:t>　参加者</a:t>
            </a:r>
            <a:r>
              <a:rPr lang="en-US" altLang="ja-JP" sz="900" dirty="0" smtClean="0"/>
              <a:t>71</a:t>
            </a:r>
            <a:r>
              <a:rPr lang="ja-JP" altLang="en-US" sz="900" dirty="0" smtClean="0"/>
              <a:t>人　　③</a:t>
            </a:r>
            <a:r>
              <a:rPr lang="ja-JP" altLang="en-US" sz="900" dirty="0"/>
              <a:t>Ｒ</a:t>
            </a:r>
            <a:r>
              <a:rPr lang="en-US" altLang="ja-JP" sz="900" dirty="0" smtClean="0"/>
              <a:t>6.11.16</a:t>
            </a:r>
            <a:r>
              <a:rPr lang="ja-JP" altLang="en-US" sz="900" dirty="0" smtClean="0"/>
              <a:t>　参加者</a:t>
            </a:r>
            <a:r>
              <a:rPr lang="en-US" altLang="ja-JP" sz="900" dirty="0" smtClean="0"/>
              <a:t>41</a:t>
            </a:r>
            <a:r>
              <a:rPr lang="ja-JP" altLang="en-US" sz="900" dirty="0" smtClean="0"/>
              <a:t>人</a:t>
            </a:r>
            <a:endParaRPr lang="en-US" altLang="ja-JP" sz="900" dirty="0"/>
          </a:p>
        </p:txBody>
      </p:sp>
    </p:spTree>
    <p:extLst>
      <p:ext uri="{BB962C8B-B14F-4D97-AF65-F5344CB8AC3E}">
        <p14:creationId xmlns:p14="http://schemas.microsoft.com/office/powerpoint/2010/main" val="3814749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字幕 2">
            <a:extLst>
              <a:ext uri="{FF2B5EF4-FFF2-40B4-BE49-F238E27FC236}">
                <a16:creationId xmlns:a16="http://schemas.microsoft.com/office/drawing/2014/main" id="{899112AA-97F5-0FA3-5A70-A144207B65A7}"/>
              </a:ext>
            </a:extLst>
          </p:cNvPr>
          <p:cNvSpPr txBox="1">
            <a:spLocks/>
          </p:cNvSpPr>
          <p:nvPr/>
        </p:nvSpPr>
        <p:spPr>
          <a:xfrm>
            <a:off x="8640000" y="6480000"/>
            <a:ext cx="360000" cy="3599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a:t>3</a:t>
            </a:r>
            <a:endParaRPr lang="en-US" altLang="ja-JP" sz="1600" dirty="0" smtClean="0"/>
          </a:p>
          <a:p>
            <a:pPr marL="0" indent="0" algn="r">
              <a:buNone/>
            </a:pPr>
            <a:endParaRPr lang="en-US" altLang="ja-JP" sz="1050" dirty="0"/>
          </a:p>
        </p:txBody>
      </p:sp>
      <p:sp>
        <p:nvSpPr>
          <p:cNvPr id="37" name="字幕 2">
            <a:extLst>
              <a:ext uri="{FF2B5EF4-FFF2-40B4-BE49-F238E27FC236}">
                <a16:creationId xmlns:a16="http://schemas.microsoft.com/office/drawing/2014/main" id="{D3B27634-89E1-7FF8-3E13-5CEE7E77FF6B}"/>
              </a:ext>
            </a:extLst>
          </p:cNvPr>
          <p:cNvSpPr txBox="1">
            <a:spLocks/>
          </p:cNvSpPr>
          <p:nvPr/>
        </p:nvSpPr>
        <p:spPr>
          <a:xfrm>
            <a:off x="626659" y="878175"/>
            <a:ext cx="4859742"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〇令和６年度の取組（スポーツ振興課関連）</a:t>
            </a:r>
            <a:endParaRPr lang="en-US" altLang="ja-JP" sz="1800" dirty="0"/>
          </a:p>
        </p:txBody>
      </p:sp>
      <p:sp>
        <p:nvSpPr>
          <p:cNvPr id="38" name="字幕 2">
            <a:extLst>
              <a:ext uri="{FF2B5EF4-FFF2-40B4-BE49-F238E27FC236}">
                <a16:creationId xmlns:a16="http://schemas.microsoft.com/office/drawing/2014/main" id="{899112AA-97F5-0FA3-5A70-A144207B65A7}"/>
              </a:ext>
            </a:extLst>
          </p:cNvPr>
          <p:cNvSpPr txBox="1">
            <a:spLocks/>
          </p:cNvSpPr>
          <p:nvPr/>
        </p:nvSpPr>
        <p:spPr>
          <a:xfrm>
            <a:off x="8634989" y="6600306"/>
            <a:ext cx="396202" cy="176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endParaRPr lang="en-US" altLang="ja-JP" sz="1050" dirty="0" smtClean="0"/>
          </a:p>
          <a:p>
            <a:pPr marL="0" indent="0" algn="r">
              <a:buNone/>
            </a:pPr>
            <a:endParaRPr lang="en-US" altLang="ja-JP" sz="1050" dirty="0"/>
          </a:p>
        </p:txBody>
      </p:sp>
      <p:sp>
        <p:nvSpPr>
          <p:cNvPr id="48" name="タイトル 1">
            <a:extLst>
              <a:ext uri="{FF2B5EF4-FFF2-40B4-BE49-F238E27FC236}">
                <a16:creationId xmlns:a16="http://schemas.microsoft.com/office/drawing/2014/main" id="{CEB60874-2BD5-7CD6-0273-A4CC8617DE76}"/>
              </a:ext>
            </a:extLst>
          </p:cNvPr>
          <p:cNvSpPr txBox="1">
            <a:spLocks/>
          </p:cNvSpPr>
          <p:nvPr/>
        </p:nvSpPr>
        <p:spPr>
          <a:xfrm>
            <a:off x="-2728" y="253291"/>
            <a:ext cx="5327203"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１</a:t>
            </a:r>
            <a:r>
              <a:rPr lang="ja-JP" altLang="en-US" sz="2400" dirty="0" smtClean="0"/>
              <a:t>）これまでの取組について</a:t>
            </a:r>
            <a:endParaRPr lang="ja-JP" altLang="en-US" sz="2400" dirty="0"/>
          </a:p>
        </p:txBody>
      </p:sp>
      <p:sp>
        <p:nvSpPr>
          <p:cNvPr id="27" name="字幕 2">
            <a:extLst>
              <a:ext uri="{FF2B5EF4-FFF2-40B4-BE49-F238E27FC236}">
                <a16:creationId xmlns:a16="http://schemas.microsoft.com/office/drawing/2014/main" id="{6A46B48E-7277-CA4B-316E-4E03DC20C047}"/>
              </a:ext>
            </a:extLst>
          </p:cNvPr>
          <p:cNvSpPr txBox="1">
            <a:spLocks/>
          </p:cNvSpPr>
          <p:nvPr/>
        </p:nvSpPr>
        <p:spPr>
          <a:xfrm>
            <a:off x="3133898" y="1397990"/>
            <a:ext cx="5777346" cy="32806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ts val="700"/>
              </a:lnSpc>
              <a:buNone/>
            </a:pPr>
            <a:r>
              <a:rPr lang="ja-JP" altLang="en-US" sz="900" dirty="0">
                <a:solidFill>
                  <a:prstClr val="black"/>
                </a:solidFill>
              </a:rPr>
              <a:t>１．地域移行への不安や懸念、課題等</a:t>
            </a:r>
            <a:endParaRPr lang="en-US" altLang="ja-JP" sz="900" dirty="0">
              <a:solidFill>
                <a:prstClr val="black"/>
              </a:solidFill>
            </a:endParaRPr>
          </a:p>
          <a:p>
            <a:pPr marL="0" lvl="0" indent="0">
              <a:lnSpc>
                <a:spcPts val="700"/>
              </a:lnSpc>
              <a:buNone/>
            </a:pPr>
            <a:r>
              <a:rPr lang="ja-JP" altLang="en-US" sz="900" dirty="0">
                <a:solidFill>
                  <a:prstClr val="black"/>
                </a:solidFill>
              </a:rPr>
              <a:t>　　①地域の指導者の立場や処遇</a:t>
            </a:r>
            <a:endParaRPr lang="en-US" altLang="ja-JP" sz="900" dirty="0">
              <a:solidFill>
                <a:prstClr val="black"/>
              </a:solidFill>
            </a:endParaRPr>
          </a:p>
          <a:p>
            <a:pPr marL="0" lvl="0" indent="0">
              <a:lnSpc>
                <a:spcPts val="700"/>
              </a:lnSpc>
              <a:buNone/>
            </a:pPr>
            <a:r>
              <a:rPr lang="ja-JP" altLang="en-US" sz="900" dirty="0">
                <a:solidFill>
                  <a:prstClr val="black"/>
                </a:solidFill>
              </a:rPr>
              <a:t>　　②トラブルが起こった際の責任の所在</a:t>
            </a:r>
            <a:endParaRPr lang="en-US" altLang="ja-JP" sz="900" dirty="0">
              <a:solidFill>
                <a:prstClr val="black"/>
              </a:solidFill>
            </a:endParaRPr>
          </a:p>
          <a:p>
            <a:pPr marL="0" lvl="0" indent="0">
              <a:lnSpc>
                <a:spcPts val="700"/>
              </a:lnSpc>
              <a:buNone/>
            </a:pPr>
            <a:r>
              <a:rPr lang="ja-JP" altLang="en-US" sz="900" dirty="0">
                <a:solidFill>
                  <a:prstClr val="black"/>
                </a:solidFill>
              </a:rPr>
              <a:t>　　③活動費の徴収や指導者への支払い</a:t>
            </a:r>
            <a:endParaRPr lang="en-US" altLang="ja-JP" sz="900" dirty="0">
              <a:solidFill>
                <a:prstClr val="black"/>
              </a:solidFill>
            </a:endParaRPr>
          </a:p>
          <a:p>
            <a:pPr marL="0" lvl="0" indent="0">
              <a:lnSpc>
                <a:spcPts val="700"/>
              </a:lnSpc>
              <a:buNone/>
            </a:pPr>
            <a:r>
              <a:rPr lang="ja-JP" altLang="en-US" sz="900" dirty="0">
                <a:solidFill>
                  <a:prstClr val="black"/>
                </a:solidFill>
              </a:rPr>
              <a:t>　　④活動場所の利用調整や学校との調整</a:t>
            </a:r>
            <a:endParaRPr lang="en-US" altLang="ja-JP" sz="900" dirty="0">
              <a:solidFill>
                <a:prstClr val="black"/>
              </a:solidFill>
            </a:endParaRPr>
          </a:p>
          <a:p>
            <a:pPr marL="0" lvl="0" indent="0">
              <a:lnSpc>
                <a:spcPts val="700"/>
              </a:lnSpc>
              <a:buNone/>
            </a:pPr>
            <a:r>
              <a:rPr lang="ja-JP" altLang="en-US" sz="900" dirty="0">
                <a:solidFill>
                  <a:prstClr val="black"/>
                </a:solidFill>
              </a:rPr>
              <a:t>　　⑤指導者は派遣できるが、事務処理は難しい</a:t>
            </a:r>
            <a:endParaRPr lang="en-US" altLang="ja-JP" sz="900" dirty="0">
              <a:solidFill>
                <a:prstClr val="black"/>
              </a:solidFill>
            </a:endParaRPr>
          </a:p>
          <a:p>
            <a:pPr marL="0" lvl="0" indent="0">
              <a:lnSpc>
                <a:spcPts val="700"/>
              </a:lnSpc>
              <a:buNone/>
            </a:pPr>
            <a:r>
              <a:rPr lang="ja-JP" altLang="en-US" sz="900" dirty="0">
                <a:solidFill>
                  <a:prstClr val="black"/>
                </a:solidFill>
              </a:rPr>
              <a:t>　　⑥活動費の財源となる会費や負担金の決定や徴収、指導者の報酬額など運営</a:t>
            </a:r>
            <a:r>
              <a:rPr lang="ja-JP" altLang="en-US" sz="900" dirty="0" smtClean="0">
                <a:solidFill>
                  <a:prstClr val="black"/>
                </a:solidFill>
              </a:rPr>
              <a:t>に関する</a:t>
            </a:r>
            <a:r>
              <a:rPr lang="ja-JP" altLang="en-US" sz="900" dirty="0">
                <a:solidFill>
                  <a:prstClr val="black"/>
                </a:solidFill>
              </a:rPr>
              <a:t>必要条件等の決定</a:t>
            </a:r>
            <a:endParaRPr lang="en-US" altLang="ja-JP" sz="900" dirty="0">
              <a:solidFill>
                <a:prstClr val="black"/>
              </a:solidFill>
            </a:endParaRPr>
          </a:p>
          <a:p>
            <a:pPr marL="0" lvl="0" indent="0">
              <a:lnSpc>
                <a:spcPts val="700"/>
              </a:lnSpc>
              <a:buNone/>
            </a:pPr>
            <a:r>
              <a:rPr lang="ja-JP" altLang="en-US" sz="900" dirty="0">
                <a:solidFill>
                  <a:prstClr val="black"/>
                </a:solidFill>
              </a:rPr>
              <a:t>　　⑦平日に行われる部活動との指導の違い</a:t>
            </a:r>
            <a:endParaRPr lang="en-US" altLang="ja-JP" sz="900" dirty="0">
              <a:solidFill>
                <a:prstClr val="black"/>
              </a:solidFill>
            </a:endParaRPr>
          </a:p>
          <a:p>
            <a:pPr marL="0" lvl="0" indent="0">
              <a:lnSpc>
                <a:spcPts val="700"/>
              </a:lnSpc>
              <a:buNone/>
            </a:pPr>
            <a:r>
              <a:rPr lang="ja-JP" altLang="en-US" sz="900" dirty="0">
                <a:solidFill>
                  <a:prstClr val="black"/>
                </a:solidFill>
              </a:rPr>
              <a:t>　　⑧用具などに係る費用</a:t>
            </a:r>
            <a:endParaRPr lang="en-US" altLang="ja-JP" sz="900" dirty="0">
              <a:solidFill>
                <a:prstClr val="black"/>
              </a:solidFill>
            </a:endParaRPr>
          </a:p>
          <a:p>
            <a:pPr marL="0" lvl="0" indent="0">
              <a:lnSpc>
                <a:spcPts val="700"/>
              </a:lnSpc>
              <a:buNone/>
            </a:pPr>
            <a:r>
              <a:rPr lang="ja-JP" altLang="en-US" sz="900" dirty="0">
                <a:solidFill>
                  <a:prstClr val="black"/>
                </a:solidFill>
              </a:rPr>
              <a:t>　　⑨出場資格要件に関する周知</a:t>
            </a:r>
            <a:endParaRPr lang="en-US" altLang="ja-JP" sz="900" dirty="0">
              <a:solidFill>
                <a:prstClr val="black"/>
              </a:solidFill>
            </a:endParaRPr>
          </a:p>
          <a:p>
            <a:pPr marL="0" lvl="0" indent="0">
              <a:lnSpc>
                <a:spcPts val="700"/>
              </a:lnSpc>
              <a:buNone/>
            </a:pPr>
            <a:r>
              <a:rPr lang="ja-JP" altLang="en-US" sz="900" dirty="0">
                <a:solidFill>
                  <a:prstClr val="black"/>
                </a:solidFill>
              </a:rPr>
              <a:t>　　⑩移行期限の提示</a:t>
            </a:r>
            <a:endParaRPr lang="en-US" altLang="ja-JP" sz="900" dirty="0">
              <a:solidFill>
                <a:prstClr val="black"/>
              </a:solidFill>
            </a:endParaRPr>
          </a:p>
          <a:p>
            <a:pPr marL="0" lvl="0" indent="0">
              <a:lnSpc>
                <a:spcPts val="700"/>
              </a:lnSpc>
              <a:buNone/>
            </a:pPr>
            <a:r>
              <a:rPr lang="ja-JP" altLang="en-US" sz="900" dirty="0" smtClean="0">
                <a:solidFill>
                  <a:prstClr val="black"/>
                </a:solidFill>
              </a:rPr>
              <a:t>２</a:t>
            </a:r>
            <a:r>
              <a:rPr lang="ja-JP" altLang="en-US" sz="900" dirty="0">
                <a:solidFill>
                  <a:prstClr val="black"/>
                </a:solidFill>
              </a:rPr>
              <a:t>．活動基準について</a:t>
            </a:r>
            <a:endParaRPr lang="en-US" altLang="ja-JP" sz="900" dirty="0">
              <a:solidFill>
                <a:prstClr val="black"/>
              </a:solidFill>
            </a:endParaRPr>
          </a:p>
          <a:p>
            <a:pPr marL="0" lvl="0" indent="0">
              <a:lnSpc>
                <a:spcPts val="700"/>
              </a:lnSpc>
              <a:buNone/>
            </a:pPr>
            <a:r>
              <a:rPr lang="ja-JP" altLang="en-US" sz="900" dirty="0">
                <a:solidFill>
                  <a:prstClr val="black"/>
                </a:solidFill>
              </a:rPr>
              <a:t>　　①第</a:t>
            </a:r>
            <a:r>
              <a:rPr lang="en-US" altLang="ja-JP" sz="900" dirty="0">
                <a:solidFill>
                  <a:prstClr val="black"/>
                </a:solidFill>
              </a:rPr>
              <a:t>1</a:t>
            </a:r>
            <a:r>
              <a:rPr lang="ja-JP" altLang="en-US" sz="900" dirty="0">
                <a:solidFill>
                  <a:prstClr val="black"/>
                </a:solidFill>
              </a:rPr>
              <a:t>・</a:t>
            </a:r>
            <a:r>
              <a:rPr lang="en-US" altLang="ja-JP" sz="900" dirty="0">
                <a:solidFill>
                  <a:prstClr val="black"/>
                </a:solidFill>
              </a:rPr>
              <a:t>3</a:t>
            </a:r>
            <a:r>
              <a:rPr lang="ja-JP" altLang="en-US" sz="900" dirty="0">
                <a:solidFill>
                  <a:prstClr val="black"/>
                </a:solidFill>
              </a:rPr>
              <a:t>日曜日の休業日については、秋田県独自の取り決めであるため、</a:t>
            </a:r>
            <a:r>
              <a:rPr lang="ja-JP" altLang="en-US" sz="900" dirty="0" smtClean="0">
                <a:solidFill>
                  <a:prstClr val="black"/>
                </a:solidFill>
              </a:rPr>
              <a:t>見直して</a:t>
            </a:r>
            <a:r>
              <a:rPr lang="ja-JP" altLang="en-US" sz="900" dirty="0">
                <a:solidFill>
                  <a:prstClr val="black"/>
                </a:solidFill>
              </a:rPr>
              <a:t>いただきたい</a:t>
            </a:r>
            <a:endParaRPr lang="en-US" altLang="ja-JP" sz="900" dirty="0">
              <a:solidFill>
                <a:prstClr val="black"/>
              </a:solidFill>
            </a:endParaRPr>
          </a:p>
          <a:p>
            <a:pPr marL="0" lvl="0" indent="0">
              <a:lnSpc>
                <a:spcPts val="700"/>
              </a:lnSpc>
              <a:buNone/>
            </a:pPr>
            <a:r>
              <a:rPr lang="ja-JP" altLang="en-US" sz="900" dirty="0" smtClean="0">
                <a:solidFill>
                  <a:prstClr val="black"/>
                </a:solidFill>
              </a:rPr>
              <a:t>３</a:t>
            </a:r>
            <a:r>
              <a:rPr lang="ja-JP" altLang="en-US" sz="900" dirty="0">
                <a:solidFill>
                  <a:prstClr val="black"/>
                </a:solidFill>
              </a:rPr>
              <a:t>．地域移行への理解について</a:t>
            </a:r>
            <a:endParaRPr lang="en-US" altLang="ja-JP" sz="900" dirty="0">
              <a:solidFill>
                <a:prstClr val="black"/>
              </a:solidFill>
            </a:endParaRPr>
          </a:p>
          <a:p>
            <a:pPr marL="0" lvl="0" indent="0">
              <a:lnSpc>
                <a:spcPts val="700"/>
              </a:lnSpc>
              <a:buNone/>
            </a:pPr>
            <a:r>
              <a:rPr lang="ja-JP" altLang="en-US" sz="900" dirty="0">
                <a:solidFill>
                  <a:prstClr val="black"/>
                </a:solidFill>
              </a:rPr>
              <a:t>　　①専門部及び競技団体への理解が必要不可欠であるため、会員が集まる総会</a:t>
            </a:r>
            <a:r>
              <a:rPr lang="ja-JP" altLang="en-US" sz="900" dirty="0" smtClean="0">
                <a:solidFill>
                  <a:prstClr val="black"/>
                </a:solidFill>
              </a:rPr>
              <a:t>などを</a:t>
            </a:r>
            <a:r>
              <a:rPr lang="ja-JP" altLang="en-US" sz="900" dirty="0">
                <a:solidFill>
                  <a:prstClr val="black"/>
                </a:solidFill>
              </a:rPr>
              <a:t>通じて周知が必要</a:t>
            </a:r>
            <a:endParaRPr lang="en-US" altLang="ja-JP" sz="900" dirty="0">
              <a:solidFill>
                <a:prstClr val="black"/>
              </a:solidFill>
            </a:endParaRPr>
          </a:p>
        </p:txBody>
      </p:sp>
      <p:sp>
        <p:nvSpPr>
          <p:cNvPr id="14" name="テキスト ボックス 13"/>
          <p:cNvSpPr txBox="1"/>
          <p:nvPr/>
        </p:nvSpPr>
        <p:spPr>
          <a:xfrm>
            <a:off x="410080" y="1405143"/>
            <a:ext cx="2625207" cy="1246495"/>
          </a:xfrm>
          <a:prstGeom prst="rect">
            <a:avLst/>
          </a:prstGeom>
          <a:ln w="28575">
            <a:solidFill>
              <a:schemeClr val="accent2">
                <a:lumMod val="40000"/>
                <a:lumOff val="60000"/>
              </a:schemeClr>
            </a:solidFill>
          </a:ln>
        </p:spPr>
        <p:txBody>
          <a:bodyPr wrap="square" rtlCol="0">
            <a:spAutoFit/>
          </a:bodyPr>
          <a:lstStyle/>
          <a:p>
            <a:r>
              <a:rPr lang="ja-JP" altLang="en-US" sz="1200" dirty="0" smtClean="0"/>
              <a:t>〇スポーツ分科会による検討</a:t>
            </a:r>
            <a:endParaRPr lang="en-US" altLang="ja-JP" sz="1200" dirty="0">
              <a:solidFill>
                <a:srgbClr val="FF0000"/>
              </a:solidFill>
            </a:endParaRPr>
          </a:p>
          <a:p>
            <a:pPr lvl="0"/>
            <a:r>
              <a:rPr lang="ja-JP" altLang="en-US" sz="900" dirty="0" smtClean="0">
                <a:solidFill>
                  <a:prstClr val="black"/>
                </a:solidFill>
                <a:latin typeface="+mn-ea"/>
              </a:rPr>
              <a:t>　＜第１回＞　Ｒ６．６．２８</a:t>
            </a:r>
            <a:endParaRPr lang="en-US" altLang="ja-JP" sz="900" dirty="0" smtClean="0">
              <a:solidFill>
                <a:prstClr val="black"/>
              </a:solidFill>
              <a:latin typeface="+mn-ea"/>
            </a:endParaRPr>
          </a:p>
          <a:p>
            <a:pPr lvl="0"/>
            <a:r>
              <a:rPr lang="ja-JP" altLang="en-US" sz="900" dirty="0">
                <a:solidFill>
                  <a:prstClr val="black"/>
                </a:solidFill>
                <a:latin typeface="+mn-ea"/>
              </a:rPr>
              <a:t>　</a:t>
            </a:r>
            <a:r>
              <a:rPr lang="ja-JP" altLang="en-US" sz="900" dirty="0" smtClean="0">
                <a:solidFill>
                  <a:prstClr val="black"/>
                </a:solidFill>
                <a:latin typeface="+mn-ea"/>
              </a:rPr>
              <a:t>　　　　　　・取組イメージ</a:t>
            </a:r>
            <a:r>
              <a:rPr lang="ja-JP" altLang="en-US" sz="900" dirty="0">
                <a:solidFill>
                  <a:prstClr val="black"/>
                </a:solidFill>
                <a:latin typeface="+mn-ea"/>
              </a:rPr>
              <a:t>などの情報</a:t>
            </a:r>
            <a:r>
              <a:rPr lang="ja-JP" altLang="en-US" sz="900" dirty="0" smtClean="0">
                <a:solidFill>
                  <a:prstClr val="black"/>
                </a:solidFill>
                <a:latin typeface="+mn-ea"/>
              </a:rPr>
              <a:t>共有</a:t>
            </a:r>
            <a:endParaRPr lang="en-US" altLang="ja-JP" sz="900" dirty="0" smtClean="0">
              <a:solidFill>
                <a:prstClr val="black"/>
              </a:solidFill>
              <a:latin typeface="+mn-ea"/>
            </a:endParaRPr>
          </a:p>
          <a:p>
            <a:pPr lvl="0"/>
            <a:r>
              <a:rPr lang="ja-JP" altLang="en-US" sz="900" dirty="0">
                <a:solidFill>
                  <a:prstClr val="black"/>
                </a:solidFill>
                <a:latin typeface="+mn-ea"/>
              </a:rPr>
              <a:t>　</a:t>
            </a:r>
            <a:r>
              <a:rPr lang="ja-JP" altLang="en-US" sz="900" dirty="0" smtClean="0">
                <a:solidFill>
                  <a:prstClr val="black"/>
                </a:solidFill>
                <a:latin typeface="+mn-ea"/>
              </a:rPr>
              <a:t>　　　　　　・団体</a:t>
            </a:r>
            <a:r>
              <a:rPr lang="ja-JP" altLang="en-US" sz="900" dirty="0">
                <a:solidFill>
                  <a:prstClr val="black"/>
                </a:solidFill>
                <a:latin typeface="+mn-ea"/>
              </a:rPr>
              <a:t>の意向</a:t>
            </a:r>
            <a:r>
              <a:rPr lang="ja-JP" altLang="en-US" sz="900" dirty="0" smtClean="0">
                <a:solidFill>
                  <a:prstClr val="black"/>
                </a:solidFill>
                <a:latin typeface="+mn-ea"/>
              </a:rPr>
              <a:t>確認</a:t>
            </a:r>
            <a:endParaRPr lang="en-US" altLang="ja-JP" sz="900" dirty="0" smtClean="0">
              <a:solidFill>
                <a:prstClr val="black"/>
              </a:solidFill>
              <a:latin typeface="+mn-ea"/>
            </a:endParaRPr>
          </a:p>
          <a:p>
            <a:pPr lvl="0"/>
            <a:endParaRPr lang="en-US" altLang="ja-JP" sz="900" dirty="0">
              <a:solidFill>
                <a:prstClr val="black"/>
              </a:solidFill>
              <a:latin typeface="+mn-ea"/>
            </a:endParaRPr>
          </a:p>
          <a:p>
            <a:pPr lvl="0"/>
            <a:r>
              <a:rPr lang="ja-JP" altLang="en-US" sz="900" dirty="0" smtClean="0">
                <a:solidFill>
                  <a:prstClr val="black"/>
                </a:solidFill>
                <a:latin typeface="+mn-ea"/>
              </a:rPr>
              <a:t>　＜第２回＞　Ｒ６．１１．２１</a:t>
            </a:r>
            <a:endParaRPr lang="en-US" altLang="ja-JP" sz="900" dirty="0" smtClean="0">
              <a:solidFill>
                <a:prstClr val="black"/>
              </a:solidFill>
              <a:latin typeface="+mn-ea"/>
            </a:endParaRPr>
          </a:p>
          <a:p>
            <a:pPr lvl="0"/>
            <a:r>
              <a:rPr lang="ja-JP" altLang="en-US" sz="900" dirty="0" smtClean="0">
                <a:solidFill>
                  <a:prstClr val="black"/>
                </a:solidFill>
                <a:latin typeface="+mn-ea"/>
              </a:rPr>
              <a:t>　</a:t>
            </a:r>
            <a:r>
              <a:rPr lang="ja-JP" altLang="en-US" sz="900" dirty="0">
                <a:solidFill>
                  <a:prstClr val="black"/>
                </a:solidFill>
                <a:latin typeface="+mn-ea"/>
              </a:rPr>
              <a:t>　</a:t>
            </a:r>
            <a:r>
              <a:rPr lang="ja-JP" altLang="en-US" sz="900" dirty="0" smtClean="0">
                <a:solidFill>
                  <a:prstClr val="black"/>
                </a:solidFill>
                <a:latin typeface="+mn-ea"/>
              </a:rPr>
              <a:t>　　　　　・分科会</a:t>
            </a:r>
            <a:r>
              <a:rPr lang="ja-JP" altLang="en-US" sz="900" dirty="0">
                <a:solidFill>
                  <a:prstClr val="black"/>
                </a:solidFill>
                <a:latin typeface="+mn-ea"/>
              </a:rPr>
              <a:t>の意見とりまとめ</a:t>
            </a:r>
            <a:endParaRPr lang="en-US" altLang="ja-JP" sz="900" dirty="0">
              <a:solidFill>
                <a:prstClr val="black"/>
              </a:solidFill>
              <a:latin typeface="+mn-ea"/>
            </a:endParaRPr>
          </a:p>
          <a:p>
            <a:endParaRPr lang="en-US" altLang="ja-JP" sz="900" dirty="0" smtClean="0">
              <a:latin typeface="+mn-ea"/>
            </a:endParaRPr>
          </a:p>
        </p:txBody>
      </p:sp>
      <p:sp>
        <p:nvSpPr>
          <p:cNvPr id="15" name="テキスト ボックス 14"/>
          <p:cNvSpPr txBox="1"/>
          <p:nvPr/>
        </p:nvSpPr>
        <p:spPr>
          <a:xfrm>
            <a:off x="410081" y="6144240"/>
            <a:ext cx="2625206" cy="276999"/>
          </a:xfrm>
          <a:prstGeom prst="rect">
            <a:avLst/>
          </a:prstGeom>
          <a:ln w="28575">
            <a:solidFill>
              <a:schemeClr val="accent2">
                <a:lumMod val="40000"/>
                <a:lumOff val="60000"/>
              </a:schemeClr>
            </a:solidFill>
          </a:ln>
        </p:spPr>
        <p:txBody>
          <a:bodyPr wrap="square" rtlCol="0">
            <a:spAutoFit/>
          </a:bodyPr>
          <a:lstStyle/>
          <a:p>
            <a:r>
              <a:rPr lang="ja-JP" altLang="en-US" sz="1200" dirty="0" smtClean="0"/>
              <a:t>〇指導人材の発掘</a:t>
            </a:r>
            <a:endParaRPr lang="ja-JP" altLang="en-US" sz="900" dirty="0"/>
          </a:p>
        </p:txBody>
      </p:sp>
      <p:sp>
        <p:nvSpPr>
          <p:cNvPr id="16" name="字幕 2">
            <a:extLst>
              <a:ext uri="{FF2B5EF4-FFF2-40B4-BE49-F238E27FC236}">
                <a16:creationId xmlns:a16="http://schemas.microsoft.com/office/drawing/2014/main" id="{6A46B48E-7277-CA4B-316E-4E03DC20C047}"/>
              </a:ext>
            </a:extLst>
          </p:cNvPr>
          <p:cNvSpPr txBox="1">
            <a:spLocks/>
          </p:cNvSpPr>
          <p:nvPr/>
        </p:nvSpPr>
        <p:spPr>
          <a:xfrm>
            <a:off x="3133898" y="6214986"/>
            <a:ext cx="5777346" cy="2018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ts val="700"/>
              </a:lnSpc>
              <a:buNone/>
            </a:pPr>
            <a:r>
              <a:rPr lang="ja-JP" altLang="en-US" sz="900" dirty="0" smtClean="0">
                <a:solidFill>
                  <a:prstClr val="black"/>
                </a:solidFill>
              </a:rPr>
              <a:t>鹿角市スポーツ少年団本部事務委託（委託先：ＮＰＯ法人鹿角市スポーツ協会）</a:t>
            </a:r>
            <a:endParaRPr lang="en-US" altLang="ja-JP" sz="900" dirty="0" smtClean="0">
              <a:solidFill>
                <a:prstClr val="black"/>
              </a:solidFill>
            </a:endParaRPr>
          </a:p>
          <a:p>
            <a:pPr marL="0" lvl="0" indent="0">
              <a:lnSpc>
                <a:spcPts val="700"/>
              </a:lnSpc>
              <a:buNone/>
            </a:pPr>
            <a:r>
              <a:rPr lang="ja-JP" altLang="en-US" sz="900" dirty="0">
                <a:solidFill>
                  <a:prstClr val="black"/>
                </a:solidFill>
              </a:rPr>
              <a:t>　</a:t>
            </a:r>
            <a:endParaRPr lang="en-US" altLang="ja-JP" sz="900" dirty="0" smtClean="0">
              <a:solidFill>
                <a:prstClr val="black"/>
              </a:solidFill>
            </a:endParaRPr>
          </a:p>
        </p:txBody>
      </p:sp>
      <p:sp>
        <p:nvSpPr>
          <p:cNvPr id="11" name="テキスト ボックス 10"/>
          <p:cNvSpPr txBox="1"/>
          <p:nvPr/>
        </p:nvSpPr>
        <p:spPr>
          <a:xfrm>
            <a:off x="410081" y="4881975"/>
            <a:ext cx="2625206" cy="276999"/>
          </a:xfrm>
          <a:prstGeom prst="rect">
            <a:avLst/>
          </a:prstGeom>
          <a:ln w="28575">
            <a:solidFill>
              <a:schemeClr val="accent2">
                <a:lumMod val="40000"/>
                <a:lumOff val="60000"/>
              </a:schemeClr>
            </a:solidFill>
          </a:ln>
        </p:spPr>
        <p:txBody>
          <a:bodyPr wrap="square" rtlCol="0">
            <a:spAutoFit/>
          </a:bodyPr>
          <a:lstStyle/>
          <a:p>
            <a:r>
              <a:rPr lang="ja-JP" altLang="en-US" sz="1200" dirty="0" smtClean="0"/>
              <a:t>〇意向調査（アンケート）の実施</a:t>
            </a:r>
            <a:endParaRPr lang="ja-JP" altLang="en-US" sz="900" dirty="0"/>
          </a:p>
        </p:txBody>
      </p:sp>
      <p:sp>
        <p:nvSpPr>
          <p:cNvPr id="12" name="字幕 2">
            <a:extLst>
              <a:ext uri="{FF2B5EF4-FFF2-40B4-BE49-F238E27FC236}">
                <a16:creationId xmlns:a16="http://schemas.microsoft.com/office/drawing/2014/main" id="{6A46B48E-7277-CA4B-316E-4E03DC20C047}"/>
              </a:ext>
            </a:extLst>
          </p:cNvPr>
          <p:cNvSpPr txBox="1">
            <a:spLocks/>
          </p:cNvSpPr>
          <p:nvPr/>
        </p:nvSpPr>
        <p:spPr>
          <a:xfrm>
            <a:off x="3133898" y="4907728"/>
            <a:ext cx="5897293" cy="11237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0" indent="0">
              <a:lnSpc>
                <a:spcPts val="700"/>
              </a:lnSpc>
              <a:buNone/>
            </a:pPr>
            <a:r>
              <a:rPr lang="ja-JP" altLang="en-US" sz="900" dirty="0" smtClean="0">
                <a:solidFill>
                  <a:prstClr val="black"/>
                </a:solidFill>
              </a:rPr>
              <a:t>＜期　間＞　令和６年８～９月</a:t>
            </a:r>
            <a:endParaRPr lang="en-US" altLang="ja-JP" sz="900" dirty="0" smtClean="0">
              <a:solidFill>
                <a:prstClr val="black"/>
              </a:solidFill>
            </a:endParaRPr>
          </a:p>
          <a:p>
            <a:pPr marL="0" lvl="0" indent="0">
              <a:lnSpc>
                <a:spcPts val="700"/>
              </a:lnSpc>
              <a:buNone/>
            </a:pPr>
            <a:r>
              <a:rPr lang="ja-JP" altLang="en-US" sz="900" dirty="0" smtClean="0">
                <a:solidFill>
                  <a:prstClr val="black"/>
                </a:solidFill>
              </a:rPr>
              <a:t>＜方　法＞　オンラインまたは紙媒体での回答</a:t>
            </a:r>
            <a:endParaRPr lang="en-US" altLang="ja-JP" sz="900" dirty="0">
              <a:solidFill>
                <a:prstClr val="black"/>
              </a:solidFill>
            </a:endParaRPr>
          </a:p>
          <a:p>
            <a:pPr marL="0" lvl="0" indent="0">
              <a:lnSpc>
                <a:spcPts val="700"/>
              </a:lnSpc>
              <a:buNone/>
            </a:pPr>
            <a:r>
              <a:rPr lang="ja-JP" altLang="en-US" sz="900" dirty="0" smtClean="0">
                <a:solidFill>
                  <a:prstClr val="black"/>
                </a:solidFill>
              </a:rPr>
              <a:t>＜回答数＞　①鹿角中学校体育連盟専門部員（各校顧問）　２０人</a:t>
            </a:r>
            <a:endParaRPr lang="en-US" altLang="ja-JP" sz="900" dirty="0" smtClean="0">
              <a:solidFill>
                <a:prstClr val="black"/>
              </a:solidFill>
            </a:endParaRPr>
          </a:p>
          <a:p>
            <a:pPr marL="0" lvl="0" indent="0">
              <a:lnSpc>
                <a:spcPts val="700"/>
              </a:lnSpc>
              <a:buNone/>
            </a:pPr>
            <a:r>
              <a:rPr lang="ja-JP" altLang="en-US" sz="900" dirty="0">
                <a:solidFill>
                  <a:prstClr val="black"/>
                </a:solidFill>
              </a:rPr>
              <a:t>　</a:t>
            </a:r>
            <a:r>
              <a:rPr lang="ja-JP" altLang="en-US" sz="900" dirty="0" smtClean="0">
                <a:solidFill>
                  <a:prstClr val="black"/>
                </a:solidFill>
              </a:rPr>
              <a:t>　　　　　②各競技団体　８団体（陸上、卓球、ソフトテニス、バレーボール、バスケットボール、</a:t>
            </a:r>
            <a:endParaRPr lang="en-US" altLang="ja-JP" sz="900" dirty="0">
              <a:solidFill>
                <a:prstClr val="black"/>
              </a:solidFill>
            </a:endParaRPr>
          </a:p>
          <a:p>
            <a:pPr marL="0" lvl="0" indent="0">
              <a:lnSpc>
                <a:spcPts val="700"/>
              </a:lnSpc>
              <a:buNone/>
            </a:pPr>
            <a:r>
              <a:rPr lang="ja-JP" altLang="en-US" sz="900" dirty="0" smtClean="0">
                <a:solidFill>
                  <a:prstClr val="black"/>
                </a:solidFill>
              </a:rPr>
              <a:t>　　　　　　　　　　　　　　　　　スキー、サッカー、バドミントン）</a:t>
            </a:r>
            <a:endParaRPr lang="en-US" altLang="ja-JP" sz="900" dirty="0" smtClean="0">
              <a:solidFill>
                <a:prstClr val="black"/>
              </a:solidFill>
            </a:endParaRPr>
          </a:p>
          <a:p>
            <a:pPr marL="0" lvl="0" indent="0">
              <a:lnSpc>
                <a:spcPts val="700"/>
              </a:lnSpc>
              <a:buNone/>
            </a:pPr>
            <a:r>
              <a:rPr lang="ja-JP" altLang="en-US" sz="900" dirty="0">
                <a:solidFill>
                  <a:prstClr val="black"/>
                </a:solidFill>
              </a:rPr>
              <a:t>　</a:t>
            </a:r>
            <a:endParaRPr lang="en-US" altLang="ja-JP" sz="900" dirty="0" smtClean="0">
              <a:solidFill>
                <a:prstClr val="black"/>
              </a:solidFill>
            </a:endParaRPr>
          </a:p>
        </p:txBody>
      </p:sp>
    </p:spTree>
    <p:extLst>
      <p:ext uri="{BB962C8B-B14F-4D97-AF65-F5344CB8AC3E}">
        <p14:creationId xmlns:p14="http://schemas.microsoft.com/office/powerpoint/2010/main" val="2429762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字幕 2">
            <a:extLst>
              <a:ext uri="{FF2B5EF4-FFF2-40B4-BE49-F238E27FC236}">
                <a16:creationId xmlns:a16="http://schemas.microsoft.com/office/drawing/2014/main" id="{899112AA-97F5-0FA3-5A70-A144207B65A7}"/>
              </a:ext>
            </a:extLst>
          </p:cNvPr>
          <p:cNvSpPr txBox="1">
            <a:spLocks/>
          </p:cNvSpPr>
          <p:nvPr/>
        </p:nvSpPr>
        <p:spPr>
          <a:xfrm>
            <a:off x="8640000" y="6552000"/>
            <a:ext cx="36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a:t>4</a:t>
            </a:r>
            <a:endParaRPr lang="en-US" altLang="ja-JP" sz="1600" dirty="0" smtClean="0"/>
          </a:p>
          <a:p>
            <a:pPr marL="0" indent="0" algn="r">
              <a:buNone/>
            </a:pPr>
            <a:endParaRPr lang="en-US" altLang="ja-JP" sz="1050" dirty="0"/>
          </a:p>
        </p:txBody>
      </p:sp>
      <p:sp>
        <p:nvSpPr>
          <p:cNvPr id="37" name="字幕 2">
            <a:extLst>
              <a:ext uri="{FF2B5EF4-FFF2-40B4-BE49-F238E27FC236}">
                <a16:creationId xmlns:a16="http://schemas.microsoft.com/office/drawing/2014/main" id="{D3B27634-89E1-7FF8-3E13-5CEE7E77FF6B}"/>
              </a:ext>
            </a:extLst>
          </p:cNvPr>
          <p:cNvSpPr txBox="1">
            <a:spLocks/>
          </p:cNvSpPr>
          <p:nvPr/>
        </p:nvSpPr>
        <p:spPr>
          <a:xfrm>
            <a:off x="626659" y="878175"/>
            <a:ext cx="2049866"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〇取組内容</a:t>
            </a:r>
            <a:endParaRPr lang="en-US" altLang="ja-JP" sz="1800" dirty="0"/>
          </a:p>
        </p:txBody>
      </p:sp>
      <p:sp>
        <p:nvSpPr>
          <p:cNvPr id="38" name="字幕 2">
            <a:extLst>
              <a:ext uri="{FF2B5EF4-FFF2-40B4-BE49-F238E27FC236}">
                <a16:creationId xmlns:a16="http://schemas.microsoft.com/office/drawing/2014/main" id="{899112AA-97F5-0FA3-5A70-A144207B65A7}"/>
              </a:ext>
            </a:extLst>
          </p:cNvPr>
          <p:cNvSpPr txBox="1">
            <a:spLocks/>
          </p:cNvSpPr>
          <p:nvPr/>
        </p:nvSpPr>
        <p:spPr>
          <a:xfrm>
            <a:off x="8634989" y="6600306"/>
            <a:ext cx="396202" cy="1764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endParaRPr lang="en-US" altLang="ja-JP" sz="1050" dirty="0" smtClean="0"/>
          </a:p>
          <a:p>
            <a:pPr marL="0" indent="0" algn="r">
              <a:buNone/>
            </a:pPr>
            <a:endParaRPr lang="en-US" altLang="ja-JP" sz="1050" dirty="0"/>
          </a:p>
        </p:txBody>
      </p:sp>
      <p:sp>
        <p:nvSpPr>
          <p:cNvPr id="39" name="字幕 2">
            <a:extLst>
              <a:ext uri="{FF2B5EF4-FFF2-40B4-BE49-F238E27FC236}">
                <a16:creationId xmlns:a16="http://schemas.microsoft.com/office/drawing/2014/main" id="{6A46B48E-7277-CA4B-316E-4E03DC20C047}"/>
              </a:ext>
            </a:extLst>
          </p:cNvPr>
          <p:cNvSpPr txBox="1">
            <a:spLocks/>
          </p:cNvSpPr>
          <p:nvPr/>
        </p:nvSpPr>
        <p:spPr>
          <a:xfrm>
            <a:off x="0" y="1264761"/>
            <a:ext cx="2175950" cy="32071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350" b="1" dirty="0" smtClean="0"/>
              <a:t>令和５年度</a:t>
            </a:r>
            <a:endParaRPr lang="en-US" altLang="ja-JP" sz="1350" b="1" dirty="0" smtClean="0"/>
          </a:p>
        </p:txBody>
      </p:sp>
      <p:sp>
        <p:nvSpPr>
          <p:cNvPr id="40" name="字幕 2">
            <a:extLst>
              <a:ext uri="{FF2B5EF4-FFF2-40B4-BE49-F238E27FC236}">
                <a16:creationId xmlns:a16="http://schemas.microsoft.com/office/drawing/2014/main" id="{6A46B48E-7277-CA4B-316E-4E03DC20C047}"/>
              </a:ext>
            </a:extLst>
          </p:cNvPr>
          <p:cNvSpPr txBox="1">
            <a:spLocks/>
          </p:cNvSpPr>
          <p:nvPr/>
        </p:nvSpPr>
        <p:spPr>
          <a:xfrm>
            <a:off x="2827584" y="1256811"/>
            <a:ext cx="2752988" cy="32071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350" b="1" dirty="0" smtClean="0"/>
              <a:t>令和６年度</a:t>
            </a:r>
            <a:endParaRPr lang="ja-JP" altLang="en-US" sz="1350" b="1" dirty="0"/>
          </a:p>
        </p:txBody>
      </p:sp>
      <p:sp>
        <p:nvSpPr>
          <p:cNvPr id="41" name="テキスト ボックス 40"/>
          <p:cNvSpPr txBox="1"/>
          <p:nvPr/>
        </p:nvSpPr>
        <p:spPr>
          <a:xfrm>
            <a:off x="66713" y="1540982"/>
            <a:ext cx="2203003" cy="1107996"/>
          </a:xfrm>
          <a:prstGeom prst="rect">
            <a:avLst/>
          </a:prstGeom>
          <a:ln w="28575">
            <a:solidFill>
              <a:schemeClr val="accent1"/>
            </a:solidFill>
          </a:ln>
        </p:spPr>
        <p:txBody>
          <a:bodyPr wrap="square" rtlCol="0" anchor="t" anchorCtr="0">
            <a:spAutoFit/>
          </a:bodyPr>
          <a:lstStyle/>
          <a:p>
            <a:r>
              <a:rPr lang="ja-JP" altLang="en-US" sz="1200" dirty="0" smtClean="0"/>
              <a:t>〇部活動</a:t>
            </a:r>
            <a:r>
              <a:rPr lang="ja-JP" altLang="en-US" sz="1200" dirty="0"/>
              <a:t>地域</a:t>
            </a:r>
            <a:r>
              <a:rPr lang="ja-JP" altLang="en-US" sz="1200" dirty="0" smtClean="0"/>
              <a:t>移行検討委員会</a:t>
            </a:r>
            <a:endParaRPr lang="en-US" altLang="ja-JP" sz="1200" dirty="0" smtClean="0"/>
          </a:p>
          <a:p>
            <a:r>
              <a:rPr lang="ja-JP" altLang="en-US" sz="900" dirty="0"/>
              <a:t>１回目（　</a:t>
            </a:r>
            <a:r>
              <a:rPr lang="ja-JP" altLang="en-US" sz="900" dirty="0" smtClean="0"/>
              <a:t>５月）現状と課題の共有</a:t>
            </a:r>
            <a:endParaRPr lang="en-US" altLang="ja-JP" sz="900" dirty="0" smtClean="0"/>
          </a:p>
          <a:p>
            <a:r>
              <a:rPr lang="ja-JP" altLang="en-US" sz="900" dirty="0" smtClean="0"/>
              <a:t>２回目（</a:t>
            </a:r>
            <a:r>
              <a:rPr lang="ja-JP" altLang="en-US" sz="900" dirty="0"/>
              <a:t>　</a:t>
            </a:r>
            <a:r>
              <a:rPr lang="ja-JP" altLang="en-US" sz="900" dirty="0" smtClean="0"/>
              <a:t>８月）課題整理、</a:t>
            </a:r>
            <a:endParaRPr lang="en-US" altLang="ja-JP" sz="900" dirty="0" smtClean="0"/>
          </a:p>
          <a:p>
            <a:r>
              <a:rPr lang="ja-JP" altLang="en-US" sz="900" dirty="0"/>
              <a:t>　</a:t>
            </a:r>
            <a:r>
              <a:rPr lang="ja-JP" altLang="en-US" sz="900" dirty="0" smtClean="0"/>
              <a:t>　　　　　　　イメージ案協議</a:t>
            </a:r>
            <a:endParaRPr lang="en-US" altLang="ja-JP" sz="900" dirty="0" smtClean="0"/>
          </a:p>
          <a:p>
            <a:r>
              <a:rPr lang="ja-JP" altLang="en-US" sz="900" dirty="0" smtClean="0"/>
              <a:t>３回目（１２月）県計画説明、</a:t>
            </a:r>
            <a:endParaRPr lang="en-US" altLang="ja-JP" sz="900" dirty="0" smtClean="0"/>
          </a:p>
          <a:p>
            <a:r>
              <a:rPr lang="ja-JP" altLang="en-US" sz="900" dirty="0"/>
              <a:t>　</a:t>
            </a:r>
            <a:r>
              <a:rPr lang="ja-JP" altLang="en-US" sz="900" dirty="0" smtClean="0"/>
              <a:t>　　　　　　　先進事例紹介</a:t>
            </a:r>
            <a:endParaRPr lang="en-US" altLang="ja-JP" sz="900" dirty="0" smtClean="0"/>
          </a:p>
          <a:p>
            <a:r>
              <a:rPr lang="ja-JP" altLang="en-US" sz="900" dirty="0" smtClean="0"/>
              <a:t>４回目（　３月）次年度の取組内容</a:t>
            </a:r>
            <a:endParaRPr lang="en-US" altLang="ja-JP" sz="900" dirty="0"/>
          </a:p>
        </p:txBody>
      </p:sp>
      <p:sp>
        <p:nvSpPr>
          <p:cNvPr id="42" name="テキスト ボックス 41"/>
          <p:cNvSpPr txBox="1"/>
          <p:nvPr/>
        </p:nvSpPr>
        <p:spPr>
          <a:xfrm>
            <a:off x="2789595" y="1530680"/>
            <a:ext cx="2752989" cy="1107996"/>
          </a:xfrm>
          <a:prstGeom prst="rect">
            <a:avLst/>
          </a:prstGeom>
          <a:ln w="28575">
            <a:solidFill>
              <a:schemeClr val="accent1"/>
            </a:solidFill>
          </a:ln>
        </p:spPr>
        <p:txBody>
          <a:bodyPr wrap="square" rtlCol="0">
            <a:spAutoFit/>
          </a:bodyPr>
          <a:lstStyle/>
          <a:p>
            <a:r>
              <a:rPr lang="ja-JP" altLang="en-US" sz="1200" dirty="0" smtClean="0"/>
              <a:t>〇部活動</a:t>
            </a:r>
            <a:r>
              <a:rPr lang="ja-JP" altLang="en-US" sz="1200" dirty="0"/>
              <a:t>地域</a:t>
            </a:r>
            <a:r>
              <a:rPr lang="ja-JP" altLang="en-US" sz="1200" dirty="0" smtClean="0"/>
              <a:t>移行検討委員会</a:t>
            </a:r>
            <a:endParaRPr lang="en-US" altLang="ja-JP" sz="1200" dirty="0" smtClean="0"/>
          </a:p>
          <a:p>
            <a:r>
              <a:rPr lang="ja-JP" altLang="en-US" sz="900" dirty="0"/>
              <a:t>　</a:t>
            </a:r>
            <a:r>
              <a:rPr lang="ja-JP" altLang="en-US" sz="900" dirty="0" smtClean="0"/>
              <a:t>１回目（　５月）新年度事業の取組内容</a:t>
            </a:r>
            <a:endParaRPr lang="en-US" altLang="ja-JP" sz="900" dirty="0" smtClean="0"/>
          </a:p>
          <a:p>
            <a:r>
              <a:rPr lang="ja-JP" altLang="en-US" sz="900" dirty="0" smtClean="0"/>
              <a:t>　２回目（１２月）モデル団体実証事業報告</a:t>
            </a:r>
            <a:endParaRPr lang="en-US" altLang="ja-JP" sz="900" dirty="0" smtClean="0"/>
          </a:p>
          <a:p>
            <a:r>
              <a:rPr lang="ja-JP" altLang="en-US" sz="900" dirty="0"/>
              <a:t>　</a:t>
            </a:r>
            <a:r>
              <a:rPr lang="ja-JP" altLang="en-US" sz="900" dirty="0" smtClean="0"/>
              <a:t>　　　　　　　　スポーツ分科会報告</a:t>
            </a:r>
            <a:endParaRPr lang="en-US" altLang="ja-JP" sz="900" dirty="0" smtClean="0"/>
          </a:p>
          <a:p>
            <a:r>
              <a:rPr lang="ja-JP" altLang="en-US" sz="900" dirty="0"/>
              <a:t>　</a:t>
            </a:r>
            <a:r>
              <a:rPr lang="ja-JP" altLang="en-US" sz="900" dirty="0" smtClean="0"/>
              <a:t>　　　　　　　　市推進計画骨子案審議</a:t>
            </a:r>
            <a:endParaRPr lang="en-US" altLang="ja-JP" sz="900" dirty="0" smtClean="0"/>
          </a:p>
          <a:p>
            <a:r>
              <a:rPr lang="ja-JP" altLang="en-US" sz="900" dirty="0"/>
              <a:t>　</a:t>
            </a:r>
            <a:r>
              <a:rPr lang="ja-JP" altLang="en-US" sz="900" dirty="0" smtClean="0"/>
              <a:t>３回目（３月頃）市推進計画案審議</a:t>
            </a:r>
            <a:endParaRPr lang="en-US" altLang="ja-JP" sz="900" dirty="0" smtClean="0"/>
          </a:p>
          <a:p>
            <a:r>
              <a:rPr lang="ja-JP" altLang="en-US" sz="900" dirty="0"/>
              <a:t>　</a:t>
            </a:r>
            <a:r>
              <a:rPr lang="ja-JP" altLang="en-US" sz="900" dirty="0" smtClean="0"/>
              <a:t>　　　　　　　　次年度の体制</a:t>
            </a:r>
            <a:endParaRPr lang="en-US" altLang="ja-JP" sz="900" dirty="0" smtClean="0"/>
          </a:p>
        </p:txBody>
      </p:sp>
      <p:sp>
        <p:nvSpPr>
          <p:cNvPr id="43" name="テキスト ボックス 42"/>
          <p:cNvSpPr txBox="1"/>
          <p:nvPr/>
        </p:nvSpPr>
        <p:spPr>
          <a:xfrm>
            <a:off x="32402" y="3820322"/>
            <a:ext cx="2203200" cy="830997"/>
          </a:xfrm>
          <a:prstGeom prst="rect">
            <a:avLst/>
          </a:prstGeom>
          <a:ln w="28575">
            <a:solidFill>
              <a:schemeClr val="accent1"/>
            </a:solidFill>
          </a:ln>
        </p:spPr>
        <p:txBody>
          <a:bodyPr wrap="square" rtlCol="0" anchor="t">
            <a:spAutoFit/>
          </a:bodyPr>
          <a:lstStyle/>
          <a:p>
            <a:r>
              <a:rPr lang="ja-JP" altLang="en-US" sz="1200" dirty="0" smtClean="0"/>
              <a:t>〇部活動指導員</a:t>
            </a:r>
            <a:r>
              <a:rPr lang="ja-JP" altLang="en-US" sz="1200" dirty="0"/>
              <a:t>の</a:t>
            </a:r>
            <a:r>
              <a:rPr lang="ja-JP" altLang="en-US" sz="1200" dirty="0" smtClean="0"/>
              <a:t>配置</a:t>
            </a:r>
            <a:endParaRPr lang="en-US" altLang="ja-JP" sz="1200" dirty="0" smtClean="0"/>
          </a:p>
          <a:p>
            <a:r>
              <a:rPr lang="ja-JP" altLang="en-US" sz="900" dirty="0" smtClean="0"/>
              <a:t>３名継続、１名新規配置</a:t>
            </a:r>
            <a:endParaRPr lang="en-US" altLang="ja-JP" sz="900" dirty="0"/>
          </a:p>
          <a:p>
            <a:r>
              <a:rPr lang="ja-JP" altLang="en-US" sz="900" dirty="0" smtClean="0"/>
              <a:t>・</a:t>
            </a:r>
            <a:r>
              <a:rPr lang="ja-JP" altLang="en-US" sz="900" dirty="0"/>
              <a:t>花輪中学校：陸上部、吹奏楽部</a:t>
            </a:r>
            <a:endParaRPr lang="en-US" altLang="ja-JP" sz="900" dirty="0"/>
          </a:p>
          <a:p>
            <a:r>
              <a:rPr lang="ja-JP" altLang="en-US" sz="900" dirty="0" smtClean="0"/>
              <a:t>・</a:t>
            </a:r>
            <a:r>
              <a:rPr lang="ja-JP" altLang="en-US" sz="900" dirty="0"/>
              <a:t>十和田中学校：バスケットボール部</a:t>
            </a:r>
            <a:endParaRPr lang="en-US" altLang="ja-JP" sz="900" dirty="0"/>
          </a:p>
          <a:p>
            <a:r>
              <a:rPr lang="ja-JP" altLang="en-US" sz="900" dirty="0" smtClean="0"/>
              <a:t>・</a:t>
            </a:r>
            <a:r>
              <a:rPr lang="ja-JP" altLang="en-US" sz="900" dirty="0"/>
              <a:t>八幡平中</a:t>
            </a:r>
            <a:r>
              <a:rPr lang="ja-JP" altLang="en-US" sz="900" dirty="0" smtClean="0"/>
              <a:t>学校</a:t>
            </a:r>
            <a:r>
              <a:rPr lang="ja-JP" altLang="en-US" sz="900" dirty="0" smtClean="0">
                <a:sym typeface="Wingdings" panose="05000000000000000000" pitchFamily="2" charset="2"/>
              </a:rPr>
              <a:t>：</a:t>
            </a:r>
            <a:r>
              <a:rPr lang="en-US" altLang="ja-JP" sz="900" dirty="0" smtClean="0">
                <a:sym typeface="Wingdings" panose="05000000000000000000" pitchFamily="2" charset="2"/>
              </a:rPr>
              <a:t>(</a:t>
            </a:r>
            <a:r>
              <a:rPr lang="ja-JP" altLang="en-US" sz="900" dirty="0" smtClean="0">
                <a:sym typeface="Wingdings" panose="05000000000000000000" pitchFamily="2" charset="2"/>
              </a:rPr>
              <a:t>新</a:t>
            </a:r>
            <a:r>
              <a:rPr lang="en-US" altLang="ja-JP" sz="900" dirty="0" smtClean="0">
                <a:sym typeface="Wingdings" panose="05000000000000000000" pitchFamily="2" charset="2"/>
              </a:rPr>
              <a:t>)</a:t>
            </a:r>
            <a:r>
              <a:rPr lang="ja-JP" altLang="en-US" sz="900" dirty="0" smtClean="0"/>
              <a:t>バレーボール部</a:t>
            </a:r>
            <a:endParaRPr lang="en-US" altLang="ja-JP" sz="900" dirty="0"/>
          </a:p>
        </p:txBody>
      </p:sp>
      <p:sp>
        <p:nvSpPr>
          <p:cNvPr id="44" name="テキスト ボックス 43"/>
          <p:cNvSpPr txBox="1"/>
          <p:nvPr/>
        </p:nvSpPr>
        <p:spPr>
          <a:xfrm>
            <a:off x="2813066" y="3820322"/>
            <a:ext cx="2729518" cy="969496"/>
          </a:xfrm>
          <a:prstGeom prst="rect">
            <a:avLst/>
          </a:prstGeom>
          <a:ln w="28575">
            <a:solidFill>
              <a:schemeClr val="accent1"/>
            </a:solidFill>
          </a:ln>
        </p:spPr>
        <p:txBody>
          <a:bodyPr wrap="square" rtlCol="0">
            <a:spAutoFit/>
          </a:bodyPr>
          <a:lstStyle/>
          <a:p>
            <a:r>
              <a:rPr lang="ja-JP" altLang="en-US" sz="1200" dirty="0" smtClean="0"/>
              <a:t>〇部活動指導員の配置</a:t>
            </a:r>
            <a:endParaRPr lang="en-US" altLang="ja-JP" sz="1200" dirty="0" smtClean="0"/>
          </a:p>
          <a:p>
            <a:r>
              <a:rPr lang="ja-JP" altLang="en-US" sz="900" dirty="0" smtClean="0"/>
              <a:t>　４名</a:t>
            </a:r>
            <a:r>
              <a:rPr lang="ja-JP" altLang="en-US" sz="900" dirty="0"/>
              <a:t>継続配置</a:t>
            </a:r>
            <a:endParaRPr lang="en-US" altLang="ja-JP" sz="900" dirty="0"/>
          </a:p>
          <a:p>
            <a:r>
              <a:rPr lang="ja-JP" altLang="en-US" sz="900" dirty="0" smtClean="0"/>
              <a:t>　・</a:t>
            </a:r>
            <a:r>
              <a:rPr lang="ja-JP" altLang="en-US" sz="900" dirty="0"/>
              <a:t>花輪</a:t>
            </a:r>
            <a:r>
              <a:rPr lang="ja-JP" altLang="en-US" sz="900" dirty="0" smtClean="0"/>
              <a:t>中学校：陸上部、吹奏</a:t>
            </a:r>
            <a:r>
              <a:rPr lang="ja-JP" altLang="en-US" sz="900" dirty="0"/>
              <a:t>楽部</a:t>
            </a:r>
            <a:endParaRPr lang="en-US" altLang="ja-JP" sz="900" dirty="0"/>
          </a:p>
          <a:p>
            <a:r>
              <a:rPr lang="ja-JP" altLang="en-US" sz="900" dirty="0" smtClean="0"/>
              <a:t>　・</a:t>
            </a:r>
            <a:r>
              <a:rPr lang="ja-JP" altLang="en-US" sz="900" dirty="0"/>
              <a:t>十和田</a:t>
            </a:r>
            <a:r>
              <a:rPr lang="ja-JP" altLang="en-US" sz="900" dirty="0" smtClean="0"/>
              <a:t>中学校：バスケットボール部</a:t>
            </a:r>
            <a:endParaRPr lang="en-US" altLang="ja-JP" sz="900" dirty="0"/>
          </a:p>
          <a:p>
            <a:r>
              <a:rPr lang="ja-JP" altLang="en-US" sz="900" dirty="0" smtClean="0"/>
              <a:t>　・</a:t>
            </a:r>
            <a:r>
              <a:rPr lang="ja-JP" altLang="en-US" sz="900" dirty="0"/>
              <a:t>八幡平中</a:t>
            </a:r>
            <a:r>
              <a:rPr lang="ja-JP" altLang="en-US" sz="900" dirty="0" smtClean="0"/>
              <a:t>学校：バレーボール部</a:t>
            </a:r>
            <a:endParaRPr lang="en-US" altLang="ja-JP" sz="900" dirty="0" smtClean="0"/>
          </a:p>
          <a:p>
            <a:endParaRPr lang="en-US" altLang="ja-JP" sz="900" dirty="0"/>
          </a:p>
        </p:txBody>
      </p:sp>
      <p:sp>
        <p:nvSpPr>
          <p:cNvPr id="45" name="テキスト ボックス 44"/>
          <p:cNvSpPr txBox="1"/>
          <p:nvPr/>
        </p:nvSpPr>
        <p:spPr>
          <a:xfrm>
            <a:off x="2799721" y="3335214"/>
            <a:ext cx="2749642" cy="415498"/>
          </a:xfrm>
          <a:prstGeom prst="rect">
            <a:avLst/>
          </a:prstGeom>
          <a:ln w="28575">
            <a:solidFill>
              <a:schemeClr val="accent1"/>
            </a:solidFill>
          </a:ln>
        </p:spPr>
        <p:txBody>
          <a:bodyPr wrap="square" rtlCol="0">
            <a:spAutoFit/>
          </a:bodyPr>
          <a:lstStyle/>
          <a:p>
            <a:r>
              <a:rPr lang="ja-JP" altLang="en-US" sz="1200" dirty="0" smtClean="0"/>
              <a:t>〇部活動</a:t>
            </a:r>
            <a:r>
              <a:rPr lang="ja-JP" altLang="en-US" sz="1200" dirty="0"/>
              <a:t>地域</a:t>
            </a:r>
            <a:r>
              <a:rPr lang="ja-JP" altLang="en-US" sz="1200" dirty="0" smtClean="0"/>
              <a:t>移行推進</a:t>
            </a:r>
            <a:r>
              <a:rPr lang="ja-JP" altLang="en-US" sz="1200" dirty="0"/>
              <a:t>計画の</a:t>
            </a:r>
            <a:r>
              <a:rPr lang="ja-JP" altLang="en-US" sz="1200" dirty="0" smtClean="0"/>
              <a:t>策定</a:t>
            </a:r>
            <a:endParaRPr lang="en-US" altLang="ja-JP" sz="1200" dirty="0" smtClean="0"/>
          </a:p>
          <a:p>
            <a:r>
              <a:rPr lang="ja-JP" altLang="en-US" sz="900" dirty="0" smtClean="0"/>
              <a:t>　素案作成→検討委員会にて意見収集→</a:t>
            </a:r>
            <a:r>
              <a:rPr lang="en-US" altLang="ja-JP" sz="900" dirty="0" smtClean="0"/>
              <a:t>R7.3</a:t>
            </a:r>
            <a:r>
              <a:rPr lang="ja-JP" altLang="en-US" sz="900" dirty="0" smtClean="0"/>
              <a:t>策定</a:t>
            </a:r>
            <a:endParaRPr lang="ja-JP" altLang="en-US" sz="900" dirty="0"/>
          </a:p>
        </p:txBody>
      </p:sp>
      <p:sp>
        <p:nvSpPr>
          <p:cNvPr id="46" name="テキスト ボックス 45"/>
          <p:cNvSpPr txBox="1"/>
          <p:nvPr/>
        </p:nvSpPr>
        <p:spPr>
          <a:xfrm>
            <a:off x="2808526" y="4862108"/>
            <a:ext cx="2752989" cy="692497"/>
          </a:xfrm>
          <a:prstGeom prst="rect">
            <a:avLst/>
          </a:prstGeom>
          <a:ln w="28575">
            <a:solidFill>
              <a:schemeClr val="accent1"/>
            </a:solidFill>
          </a:ln>
        </p:spPr>
        <p:txBody>
          <a:bodyPr wrap="square" rtlCol="0">
            <a:spAutoFit/>
          </a:bodyPr>
          <a:lstStyle/>
          <a:p>
            <a:r>
              <a:rPr lang="ja-JP" altLang="en-US" sz="1200" dirty="0" smtClean="0"/>
              <a:t>〇地域</a:t>
            </a:r>
            <a:r>
              <a:rPr lang="ja-JP" altLang="en-US" sz="1200" dirty="0"/>
              <a:t>移行</a:t>
            </a:r>
            <a:r>
              <a:rPr lang="ja-JP" altLang="en-US" sz="1200" dirty="0" smtClean="0"/>
              <a:t>コーディネーターの配置</a:t>
            </a:r>
            <a:endParaRPr lang="en-US" altLang="ja-JP" sz="1200" dirty="0" smtClean="0"/>
          </a:p>
          <a:p>
            <a:r>
              <a:rPr lang="ja-JP" altLang="en-US" sz="900" dirty="0"/>
              <a:t>　学校（部活動）と関係団体、スポーツ協会、市教委との間で地域移行を進めるための協議や調整などを行う人員の配置（１名</a:t>
            </a:r>
            <a:r>
              <a:rPr lang="ja-JP" altLang="en-US" sz="900" dirty="0" smtClean="0"/>
              <a:t>）</a:t>
            </a:r>
            <a:endParaRPr lang="en-US" altLang="ja-JP" sz="900" dirty="0"/>
          </a:p>
        </p:txBody>
      </p:sp>
      <p:sp>
        <p:nvSpPr>
          <p:cNvPr id="47" name="テキスト ボックス 46"/>
          <p:cNvSpPr txBox="1"/>
          <p:nvPr/>
        </p:nvSpPr>
        <p:spPr>
          <a:xfrm>
            <a:off x="2827584" y="5632267"/>
            <a:ext cx="2752989" cy="830997"/>
          </a:xfrm>
          <a:prstGeom prst="rect">
            <a:avLst/>
          </a:prstGeom>
          <a:ln w="28575">
            <a:solidFill>
              <a:schemeClr val="accent1"/>
            </a:solidFill>
          </a:ln>
        </p:spPr>
        <p:txBody>
          <a:bodyPr wrap="square" rtlCol="0">
            <a:spAutoFit/>
          </a:bodyPr>
          <a:lstStyle/>
          <a:p>
            <a:r>
              <a:rPr lang="ja-JP" altLang="en-US" sz="1200" dirty="0" smtClean="0"/>
              <a:t>〇モデル</a:t>
            </a:r>
            <a:r>
              <a:rPr lang="ja-JP" altLang="en-US" sz="1200" dirty="0"/>
              <a:t>団体</a:t>
            </a:r>
            <a:r>
              <a:rPr lang="ja-JP" altLang="en-US" sz="1200" dirty="0" smtClean="0"/>
              <a:t>活動実証事業</a:t>
            </a:r>
            <a:endParaRPr lang="en-US" altLang="ja-JP" sz="1200" dirty="0" smtClean="0"/>
          </a:p>
          <a:p>
            <a:r>
              <a:rPr lang="ja-JP" altLang="en-US" sz="900" dirty="0"/>
              <a:t>　３つの運営形態を踏まえ</a:t>
            </a:r>
            <a:r>
              <a:rPr lang="ja-JP" altLang="en-US" sz="900" dirty="0" smtClean="0"/>
              <a:t>、競技団体等から</a:t>
            </a:r>
            <a:r>
              <a:rPr lang="ja-JP" altLang="en-US" sz="900" dirty="0"/>
              <a:t>の協力を得て、実際に活動することによって生じる課題を整理し、地域にあった休日の部活動の地域移行の取組を検証する</a:t>
            </a:r>
            <a:r>
              <a:rPr lang="ja-JP" altLang="en-US" sz="900" dirty="0" smtClean="0"/>
              <a:t>。</a:t>
            </a:r>
            <a:endParaRPr lang="en-US" altLang="ja-JP" sz="900" dirty="0"/>
          </a:p>
        </p:txBody>
      </p:sp>
      <p:sp>
        <p:nvSpPr>
          <p:cNvPr id="48" name="タイトル 1">
            <a:extLst>
              <a:ext uri="{FF2B5EF4-FFF2-40B4-BE49-F238E27FC236}">
                <a16:creationId xmlns:a16="http://schemas.microsoft.com/office/drawing/2014/main" id="{CEB60874-2BD5-7CD6-0273-A4CC8617DE76}"/>
              </a:ext>
            </a:extLst>
          </p:cNvPr>
          <p:cNvSpPr txBox="1">
            <a:spLocks/>
          </p:cNvSpPr>
          <p:nvPr/>
        </p:nvSpPr>
        <p:spPr>
          <a:xfrm>
            <a:off x="125992" y="264345"/>
            <a:ext cx="5327203"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sp>
        <p:nvSpPr>
          <p:cNvPr id="49" name="テキスト ボックス 48"/>
          <p:cNvSpPr txBox="1"/>
          <p:nvPr/>
        </p:nvSpPr>
        <p:spPr>
          <a:xfrm>
            <a:off x="6165781" y="1530680"/>
            <a:ext cx="2930398" cy="692497"/>
          </a:xfrm>
          <a:prstGeom prst="rect">
            <a:avLst/>
          </a:prstGeom>
          <a:ln w="28575">
            <a:solidFill>
              <a:schemeClr val="accent1"/>
            </a:solidFill>
          </a:ln>
        </p:spPr>
        <p:txBody>
          <a:bodyPr wrap="square" rtlCol="0">
            <a:spAutoFit/>
          </a:bodyPr>
          <a:lstStyle/>
          <a:p>
            <a:r>
              <a:rPr lang="ja-JP" altLang="en-US" sz="1200" dirty="0" smtClean="0"/>
              <a:t>〇部活動</a:t>
            </a:r>
            <a:r>
              <a:rPr lang="ja-JP" altLang="en-US" sz="1200" dirty="0"/>
              <a:t>地域</a:t>
            </a:r>
            <a:r>
              <a:rPr lang="ja-JP" altLang="en-US" sz="1200" dirty="0" smtClean="0"/>
              <a:t>移行</a:t>
            </a:r>
            <a:r>
              <a:rPr lang="ja-JP" altLang="en-US" sz="1200" dirty="0" smtClean="0">
                <a:solidFill>
                  <a:srgbClr val="FF0000"/>
                </a:solidFill>
              </a:rPr>
              <a:t>推進</a:t>
            </a:r>
            <a:r>
              <a:rPr lang="ja-JP" altLang="en-US" sz="1200" dirty="0" smtClean="0"/>
              <a:t>委員会</a:t>
            </a:r>
            <a:endParaRPr lang="en-US" altLang="ja-JP" sz="1200" dirty="0" smtClean="0"/>
          </a:p>
          <a:p>
            <a:r>
              <a:rPr lang="ja-JP" altLang="en-US" sz="900" dirty="0"/>
              <a:t>　</a:t>
            </a:r>
            <a:r>
              <a:rPr lang="ja-JP" altLang="en-US" sz="900" dirty="0" smtClean="0"/>
              <a:t>１回目（５／２７）新年度事業の取組内容</a:t>
            </a:r>
            <a:endParaRPr lang="en-US" altLang="ja-JP" sz="900" dirty="0" smtClean="0"/>
          </a:p>
          <a:p>
            <a:r>
              <a:rPr lang="ja-JP" altLang="en-US" sz="900" dirty="0"/>
              <a:t>　２</a:t>
            </a:r>
            <a:r>
              <a:rPr lang="ja-JP" altLang="en-US" sz="900" dirty="0" smtClean="0"/>
              <a:t>回目（　３月頃）モデル団体実証事業報告</a:t>
            </a:r>
            <a:endParaRPr lang="en-US" altLang="ja-JP" sz="900" dirty="0" smtClean="0"/>
          </a:p>
          <a:p>
            <a:r>
              <a:rPr lang="ja-JP" altLang="en-US" sz="900" dirty="0"/>
              <a:t>　</a:t>
            </a:r>
            <a:r>
              <a:rPr lang="ja-JP" altLang="en-US" sz="900" dirty="0" smtClean="0"/>
              <a:t>　　　　　　　　　次年度の体制</a:t>
            </a:r>
            <a:endParaRPr kumimoji="1" lang="ja-JP" altLang="en-US" sz="1200" dirty="0">
              <a:solidFill>
                <a:srgbClr val="FF0000"/>
              </a:solidFill>
            </a:endParaRPr>
          </a:p>
        </p:txBody>
      </p:sp>
      <p:sp>
        <p:nvSpPr>
          <p:cNvPr id="50" name="テキスト ボックス 49"/>
          <p:cNvSpPr txBox="1"/>
          <p:nvPr/>
        </p:nvSpPr>
        <p:spPr>
          <a:xfrm>
            <a:off x="6169128" y="3840582"/>
            <a:ext cx="2930400" cy="969496"/>
          </a:xfrm>
          <a:prstGeom prst="rect">
            <a:avLst/>
          </a:prstGeom>
          <a:ln w="28575">
            <a:solidFill>
              <a:schemeClr val="accent1"/>
            </a:solidFill>
          </a:ln>
        </p:spPr>
        <p:txBody>
          <a:bodyPr wrap="square" rtlCol="0">
            <a:spAutoFit/>
          </a:bodyPr>
          <a:lstStyle/>
          <a:p>
            <a:r>
              <a:rPr lang="ja-JP" altLang="en-US" sz="1200" dirty="0" smtClean="0"/>
              <a:t>〇部活動指導員の配置</a:t>
            </a:r>
            <a:endParaRPr lang="en-US" altLang="ja-JP" sz="1200" dirty="0" smtClean="0"/>
          </a:p>
          <a:p>
            <a:r>
              <a:rPr lang="ja-JP" altLang="en-US" sz="900" dirty="0" smtClean="0"/>
              <a:t>　４名継続、</a:t>
            </a:r>
            <a:r>
              <a:rPr lang="ja-JP" altLang="en-US" sz="900" dirty="0" smtClean="0">
                <a:solidFill>
                  <a:srgbClr val="FF0000"/>
                </a:solidFill>
              </a:rPr>
              <a:t>２名新規</a:t>
            </a:r>
            <a:r>
              <a:rPr lang="ja-JP" altLang="en-US" sz="900" dirty="0" smtClean="0"/>
              <a:t>配置</a:t>
            </a:r>
            <a:endParaRPr lang="en-US" altLang="ja-JP" sz="900" dirty="0"/>
          </a:p>
          <a:p>
            <a:r>
              <a:rPr lang="ja-JP" altLang="en-US" sz="900" dirty="0" smtClean="0"/>
              <a:t>　・</a:t>
            </a:r>
            <a:r>
              <a:rPr lang="ja-JP" altLang="en-US" sz="900" dirty="0"/>
              <a:t>花輪</a:t>
            </a:r>
            <a:r>
              <a:rPr lang="ja-JP" altLang="en-US" sz="900" dirty="0" smtClean="0"/>
              <a:t>中学校：陸上部、吹奏</a:t>
            </a:r>
            <a:r>
              <a:rPr lang="ja-JP" altLang="en-US" sz="900" dirty="0"/>
              <a:t>楽部</a:t>
            </a:r>
            <a:endParaRPr lang="en-US" altLang="ja-JP" sz="900" dirty="0"/>
          </a:p>
          <a:p>
            <a:r>
              <a:rPr lang="ja-JP" altLang="en-US" sz="900" dirty="0" smtClean="0"/>
              <a:t>　・</a:t>
            </a:r>
            <a:r>
              <a:rPr lang="ja-JP" altLang="en-US" sz="900" dirty="0"/>
              <a:t>十和田</a:t>
            </a:r>
            <a:r>
              <a:rPr lang="ja-JP" altLang="en-US" sz="900" dirty="0" smtClean="0"/>
              <a:t>中学校：バスケットボール部</a:t>
            </a:r>
            <a:endParaRPr lang="en-US" altLang="ja-JP" sz="900" dirty="0" smtClean="0"/>
          </a:p>
          <a:p>
            <a:r>
              <a:rPr lang="ja-JP" altLang="en-US" sz="900" dirty="0"/>
              <a:t>　</a:t>
            </a:r>
            <a:r>
              <a:rPr lang="ja-JP" altLang="en-US" sz="900" dirty="0" smtClean="0"/>
              <a:t>・尾去沢中学校：</a:t>
            </a:r>
            <a:r>
              <a:rPr lang="en-US" altLang="ja-JP" sz="900" dirty="0">
                <a:solidFill>
                  <a:srgbClr val="FF0000"/>
                </a:solidFill>
              </a:rPr>
              <a:t>(</a:t>
            </a:r>
            <a:r>
              <a:rPr lang="ja-JP" altLang="en-US" sz="900" dirty="0">
                <a:solidFill>
                  <a:srgbClr val="FF0000"/>
                </a:solidFill>
              </a:rPr>
              <a:t>新</a:t>
            </a:r>
            <a:r>
              <a:rPr lang="en-US" altLang="ja-JP" sz="900" dirty="0">
                <a:solidFill>
                  <a:srgbClr val="FF0000"/>
                </a:solidFill>
              </a:rPr>
              <a:t>)</a:t>
            </a:r>
            <a:r>
              <a:rPr lang="ja-JP" altLang="en-US" sz="900" dirty="0">
                <a:solidFill>
                  <a:srgbClr val="FF0000"/>
                </a:solidFill>
              </a:rPr>
              <a:t>吹奏</a:t>
            </a:r>
            <a:r>
              <a:rPr lang="ja-JP" altLang="en-US" sz="900" dirty="0" smtClean="0">
                <a:solidFill>
                  <a:srgbClr val="FF0000"/>
                </a:solidFill>
              </a:rPr>
              <a:t>楽部</a:t>
            </a:r>
            <a:endParaRPr lang="en-US" altLang="ja-JP" sz="900" dirty="0"/>
          </a:p>
          <a:p>
            <a:r>
              <a:rPr lang="ja-JP" altLang="en-US" sz="900" dirty="0" smtClean="0"/>
              <a:t>　・</a:t>
            </a:r>
            <a:r>
              <a:rPr lang="ja-JP" altLang="en-US" sz="900" dirty="0"/>
              <a:t>八幡平中</a:t>
            </a:r>
            <a:r>
              <a:rPr lang="ja-JP" altLang="en-US" sz="900" dirty="0" smtClean="0"/>
              <a:t>学校：バレーボール部、</a:t>
            </a:r>
            <a:r>
              <a:rPr lang="en-US" altLang="ja-JP" sz="900" dirty="0">
                <a:solidFill>
                  <a:srgbClr val="FF0000"/>
                </a:solidFill>
              </a:rPr>
              <a:t>(</a:t>
            </a:r>
            <a:r>
              <a:rPr lang="ja-JP" altLang="en-US" sz="900" dirty="0" smtClean="0">
                <a:solidFill>
                  <a:srgbClr val="FF0000"/>
                </a:solidFill>
              </a:rPr>
              <a:t>新</a:t>
            </a:r>
            <a:r>
              <a:rPr lang="en-US" altLang="ja-JP" sz="900" dirty="0">
                <a:solidFill>
                  <a:srgbClr val="FF0000"/>
                </a:solidFill>
              </a:rPr>
              <a:t>)</a:t>
            </a:r>
            <a:r>
              <a:rPr lang="ja-JP" altLang="en-US" sz="900" dirty="0" smtClean="0">
                <a:solidFill>
                  <a:srgbClr val="FF0000"/>
                </a:solidFill>
              </a:rPr>
              <a:t>吹奏楽部</a:t>
            </a:r>
            <a:endParaRPr lang="en-US" altLang="ja-JP" sz="900" dirty="0">
              <a:solidFill>
                <a:srgbClr val="FF0000"/>
              </a:solidFill>
            </a:endParaRPr>
          </a:p>
        </p:txBody>
      </p:sp>
      <p:sp>
        <p:nvSpPr>
          <p:cNvPr id="51" name="テキスト ボックス 50"/>
          <p:cNvSpPr txBox="1"/>
          <p:nvPr/>
        </p:nvSpPr>
        <p:spPr>
          <a:xfrm>
            <a:off x="6169128" y="3178165"/>
            <a:ext cx="2930400" cy="600164"/>
          </a:xfrm>
          <a:prstGeom prst="rect">
            <a:avLst/>
          </a:prstGeom>
          <a:ln w="28575">
            <a:solidFill>
              <a:schemeClr val="accent1"/>
            </a:solidFill>
          </a:ln>
        </p:spPr>
        <p:txBody>
          <a:bodyPr wrap="square" rtlCol="0" anchor="ctr" anchorCtr="0">
            <a:spAutoFit/>
          </a:bodyPr>
          <a:lstStyle/>
          <a:p>
            <a:r>
              <a:rPr lang="ja-JP" altLang="en-US" sz="1200" dirty="0" smtClean="0"/>
              <a:t>〇部活動</a:t>
            </a:r>
            <a:r>
              <a:rPr lang="ja-JP" altLang="en-US" sz="1200" dirty="0"/>
              <a:t>地域</a:t>
            </a:r>
            <a:r>
              <a:rPr lang="ja-JP" altLang="en-US" sz="1200" dirty="0" smtClean="0"/>
              <a:t>移行推進計画に基づいた</a:t>
            </a:r>
            <a:endParaRPr lang="en-US" altLang="ja-JP" sz="1200" dirty="0" smtClean="0"/>
          </a:p>
          <a:p>
            <a:r>
              <a:rPr lang="ja-JP" altLang="en-US" sz="1200" dirty="0"/>
              <a:t>　</a:t>
            </a:r>
            <a:r>
              <a:rPr lang="ja-JP" altLang="en-US" sz="1200" dirty="0" smtClean="0"/>
              <a:t>取組の実施</a:t>
            </a:r>
            <a:endParaRPr lang="en-US" altLang="ja-JP" sz="1200" dirty="0" smtClean="0"/>
          </a:p>
          <a:p>
            <a:r>
              <a:rPr lang="ja-JP" altLang="en-US" sz="900" dirty="0" smtClean="0"/>
              <a:t>　計画期間：令和</a:t>
            </a:r>
            <a:r>
              <a:rPr lang="en-US" altLang="ja-JP" sz="900" dirty="0" smtClean="0"/>
              <a:t>7</a:t>
            </a:r>
            <a:r>
              <a:rPr lang="ja-JP" altLang="en-US" sz="900" dirty="0" smtClean="0"/>
              <a:t>年度～令和</a:t>
            </a:r>
            <a:r>
              <a:rPr lang="en-US" altLang="ja-JP" sz="900" dirty="0" smtClean="0"/>
              <a:t>12</a:t>
            </a:r>
            <a:r>
              <a:rPr lang="ja-JP" altLang="en-US" sz="900" dirty="0" smtClean="0"/>
              <a:t>年度</a:t>
            </a:r>
            <a:endParaRPr lang="en-US" altLang="ja-JP" sz="900" dirty="0" smtClean="0"/>
          </a:p>
        </p:txBody>
      </p:sp>
      <p:sp>
        <p:nvSpPr>
          <p:cNvPr id="52" name="テキスト ボックス 51"/>
          <p:cNvSpPr txBox="1"/>
          <p:nvPr/>
        </p:nvSpPr>
        <p:spPr>
          <a:xfrm>
            <a:off x="6165781" y="4872331"/>
            <a:ext cx="2930400" cy="692497"/>
          </a:xfrm>
          <a:prstGeom prst="rect">
            <a:avLst/>
          </a:prstGeom>
          <a:ln w="28575">
            <a:solidFill>
              <a:schemeClr val="accent1"/>
            </a:solidFill>
          </a:ln>
        </p:spPr>
        <p:txBody>
          <a:bodyPr wrap="square" rtlCol="0">
            <a:spAutoFit/>
          </a:bodyPr>
          <a:lstStyle/>
          <a:p>
            <a:r>
              <a:rPr lang="ja-JP" altLang="en-US" sz="1200" dirty="0" smtClean="0"/>
              <a:t>〇地域</a:t>
            </a:r>
            <a:r>
              <a:rPr lang="ja-JP" altLang="en-US" sz="1200" dirty="0"/>
              <a:t>移行</a:t>
            </a:r>
            <a:r>
              <a:rPr lang="ja-JP" altLang="en-US" sz="1200" dirty="0" smtClean="0"/>
              <a:t>コーディネーターの</a:t>
            </a:r>
            <a:r>
              <a:rPr lang="ja-JP" altLang="en-US" sz="1200" dirty="0" smtClean="0">
                <a:solidFill>
                  <a:srgbClr val="FF0000"/>
                </a:solidFill>
              </a:rPr>
              <a:t>継続配置</a:t>
            </a:r>
            <a:endParaRPr lang="en-US" altLang="ja-JP" sz="1200" dirty="0" smtClean="0">
              <a:solidFill>
                <a:srgbClr val="FF0000"/>
              </a:solidFill>
            </a:endParaRPr>
          </a:p>
          <a:p>
            <a:r>
              <a:rPr lang="ja-JP" altLang="en-US" sz="900" dirty="0"/>
              <a:t>　学校（部活動）と関係団体</a:t>
            </a:r>
            <a:r>
              <a:rPr lang="ja-JP" altLang="en-US" sz="900" dirty="0" smtClean="0"/>
              <a:t>、市</a:t>
            </a:r>
            <a:r>
              <a:rPr lang="ja-JP" altLang="en-US" sz="900" dirty="0"/>
              <a:t>教委との間で地域移行を進めるための協議や</a:t>
            </a:r>
            <a:r>
              <a:rPr lang="ja-JP" altLang="en-US" sz="900" dirty="0" smtClean="0"/>
              <a:t>調整と定期的な情報発信（通信等）</a:t>
            </a:r>
            <a:endParaRPr lang="en-US" altLang="ja-JP" sz="900" dirty="0"/>
          </a:p>
        </p:txBody>
      </p:sp>
      <p:sp>
        <p:nvSpPr>
          <p:cNvPr id="53" name="テキスト ボックス 52"/>
          <p:cNvSpPr txBox="1"/>
          <p:nvPr/>
        </p:nvSpPr>
        <p:spPr>
          <a:xfrm>
            <a:off x="6166973" y="5632267"/>
            <a:ext cx="2929206" cy="936000"/>
          </a:xfrm>
          <a:prstGeom prst="rect">
            <a:avLst/>
          </a:prstGeom>
          <a:ln w="28575">
            <a:solidFill>
              <a:schemeClr val="accent1"/>
            </a:solidFill>
          </a:ln>
        </p:spPr>
        <p:txBody>
          <a:bodyPr wrap="square" rtlCol="0">
            <a:spAutoFit/>
          </a:bodyPr>
          <a:lstStyle/>
          <a:p>
            <a:r>
              <a:rPr lang="ja-JP" altLang="en-US" sz="1200" dirty="0" smtClean="0"/>
              <a:t>〇モデル</a:t>
            </a:r>
            <a:r>
              <a:rPr lang="ja-JP" altLang="en-US" sz="1200" dirty="0"/>
              <a:t>団体</a:t>
            </a:r>
            <a:r>
              <a:rPr lang="ja-JP" altLang="en-US" sz="1200" dirty="0" smtClean="0"/>
              <a:t>活動実証事業</a:t>
            </a:r>
            <a:endParaRPr lang="en-US" altLang="ja-JP" sz="1200" dirty="0" smtClean="0"/>
          </a:p>
          <a:p>
            <a:r>
              <a:rPr lang="en-US" altLang="ja-JP" sz="900" dirty="0" smtClean="0"/>
              <a:t>【</a:t>
            </a:r>
            <a:r>
              <a:rPr lang="ja-JP" altLang="en-US" sz="900" dirty="0" smtClean="0"/>
              <a:t>集合型</a:t>
            </a:r>
            <a:r>
              <a:rPr lang="en-US" altLang="ja-JP" sz="900" dirty="0" smtClean="0"/>
              <a:t>】</a:t>
            </a:r>
            <a:r>
              <a:rPr lang="ja-JP" altLang="en-US" sz="900" dirty="0" smtClean="0"/>
              <a:t>２団体</a:t>
            </a:r>
            <a:endParaRPr lang="en-US" altLang="ja-JP" sz="900" dirty="0" smtClean="0"/>
          </a:p>
          <a:p>
            <a:r>
              <a:rPr lang="ja-JP" altLang="en-US" sz="900" dirty="0"/>
              <a:t>　</a:t>
            </a:r>
            <a:r>
              <a:rPr lang="ja-JP" altLang="en-US" sz="900" dirty="0" smtClean="0"/>
              <a:t>参加者が１会場に集合して競技団体の指導者から</a:t>
            </a:r>
            <a:endParaRPr lang="en-US" altLang="ja-JP" sz="900" dirty="0" smtClean="0"/>
          </a:p>
          <a:p>
            <a:r>
              <a:rPr lang="ja-JP" altLang="en-US" sz="900" dirty="0"/>
              <a:t>　</a:t>
            </a:r>
            <a:r>
              <a:rPr lang="ja-JP" altLang="en-US" sz="900" dirty="0" smtClean="0"/>
              <a:t>指導を受ける</a:t>
            </a:r>
            <a:endParaRPr lang="en-US" altLang="ja-JP" sz="900" dirty="0" smtClean="0"/>
          </a:p>
          <a:p>
            <a:r>
              <a:rPr lang="en-US" altLang="ja-JP" sz="900" dirty="0">
                <a:solidFill>
                  <a:srgbClr val="FF0000"/>
                </a:solidFill>
              </a:rPr>
              <a:t>【</a:t>
            </a:r>
            <a:r>
              <a:rPr lang="ja-JP" altLang="en-US" sz="900" dirty="0" smtClean="0">
                <a:solidFill>
                  <a:srgbClr val="FF0000"/>
                </a:solidFill>
              </a:rPr>
              <a:t>学校訪問型</a:t>
            </a:r>
            <a:r>
              <a:rPr lang="en-US" altLang="ja-JP" sz="900" dirty="0">
                <a:solidFill>
                  <a:srgbClr val="FF0000"/>
                </a:solidFill>
              </a:rPr>
              <a:t>】</a:t>
            </a:r>
            <a:r>
              <a:rPr lang="ja-JP" altLang="en-US" sz="900" dirty="0">
                <a:solidFill>
                  <a:srgbClr val="FF0000"/>
                </a:solidFill>
              </a:rPr>
              <a:t>２団体</a:t>
            </a:r>
            <a:endParaRPr lang="en-US" altLang="ja-JP" sz="900" dirty="0">
              <a:solidFill>
                <a:srgbClr val="FF0000"/>
              </a:solidFill>
            </a:endParaRPr>
          </a:p>
          <a:p>
            <a:r>
              <a:rPr lang="ja-JP" altLang="en-US" sz="900" dirty="0">
                <a:solidFill>
                  <a:srgbClr val="FF0000"/>
                </a:solidFill>
              </a:rPr>
              <a:t>　競技団体等から指導者を各中学校に派遣</a:t>
            </a:r>
            <a:r>
              <a:rPr lang="ja-JP" altLang="en-US" sz="900" dirty="0" smtClean="0">
                <a:solidFill>
                  <a:srgbClr val="FF0000"/>
                </a:solidFill>
              </a:rPr>
              <a:t>する</a:t>
            </a:r>
            <a:endParaRPr lang="en-US" altLang="ja-JP" sz="900" dirty="0">
              <a:solidFill>
                <a:srgbClr val="FF0000"/>
              </a:solidFill>
            </a:endParaRPr>
          </a:p>
        </p:txBody>
      </p:sp>
      <p:sp>
        <p:nvSpPr>
          <p:cNvPr id="54" name="字幕 2">
            <a:extLst>
              <a:ext uri="{FF2B5EF4-FFF2-40B4-BE49-F238E27FC236}">
                <a16:creationId xmlns:a16="http://schemas.microsoft.com/office/drawing/2014/main" id="{6A46B48E-7277-CA4B-316E-4E03DC20C047}"/>
              </a:ext>
            </a:extLst>
          </p:cNvPr>
          <p:cNvSpPr txBox="1">
            <a:spLocks/>
          </p:cNvSpPr>
          <p:nvPr/>
        </p:nvSpPr>
        <p:spPr>
          <a:xfrm>
            <a:off x="6165781" y="1260451"/>
            <a:ext cx="2933747" cy="320710"/>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350" b="1" dirty="0" smtClean="0"/>
              <a:t>令和７年度</a:t>
            </a:r>
            <a:endParaRPr lang="ja-JP" altLang="en-US" sz="1350" b="1" dirty="0">
              <a:solidFill>
                <a:srgbClr val="FF0000"/>
              </a:solidFill>
            </a:endParaRPr>
          </a:p>
        </p:txBody>
      </p:sp>
      <p:sp>
        <p:nvSpPr>
          <p:cNvPr id="55" name="ストライプ矢印 54"/>
          <p:cNvSpPr/>
          <p:nvPr/>
        </p:nvSpPr>
        <p:spPr>
          <a:xfrm>
            <a:off x="2285874" y="2371846"/>
            <a:ext cx="489204" cy="2815306"/>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ストライプ矢印 55"/>
          <p:cNvSpPr/>
          <p:nvPr/>
        </p:nvSpPr>
        <p:spPr>
          <a:xfrm>
            <a:off x="5643129" y="2371846"/>
            <a:ext cx="489204" cy="2815306"/>
          </a:xfrm>
          <a:prstGeom prst="striped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2789594" y="2683787"/>
            <a:ext cx="2760247" cy="553998"/>
          </a:xfrm>
          <a:prstGeom prst="rect">
            <a:avLst/>
          </a:prstGeom>
          <a:ln w="28575">
            <a:solidFill>
              <a:schemeClr val="accent2">
                <a:lumMod val="40000"/>
                <a:lumOff val="60000"/>
              </a:schemeClr>
            </a:solidFill>
          </a:ln>
        </p:spPr>
        <p:txBody>
          <a:bodyPr wrap="square" rtlCol="0">
            <a:spAutoFit/>
          </a:bodyPr>
          <a:lstStyle/>
          <a:p>
            <a:r>
              <a:rPr lang="ja-JP" altLang="en-US" sz="1200" dirty="0" smtClean="0"/>
              <a:t>〇スポーツ分科会の設置による検討</a:t>
            </a:r>
            <a:endParaRPr lang="en-US" altLang="ja-JP" sz="1200" dirty="0" smtClean="0"/>
          </a:p>
          <a:p>
            <a:r>
              <a:rPr lang="ja-JP" altLang="en-US" sz="900" dirty="0" smtClean="0"/>
              <a:t>　１回目</a:t>
            </a:r>
            <a:r>
              <a:rPr lang="ja-JP" altLang="en-US" sz="900" dirty="0"/>
              <a:t>（　</a:t>
            </a:r>
            <a:r>
              <a:rPr lang="ja-JP" altLang="en-US" sz="900" dirty="0" smtClean="0"/>
              <a:t>６月）現状と課題の共有</a:t>
            </a:r>
            <a:endParaRPr lang="en-US" altLang="ja-JP" sz="900" dirty="0"/>
          </a:p>
          <a:p>
            <a:r>
              <a:rPr lang="ja-JP" altLang="en-US" sz="900" dirty="0"/>
              <a:t>　２回目（</a:t>
            </a:r>
            <a:r>
              <a:rPr lang="ja-JP" altLang="en-US" sz="900" dirty="0" smtClean="0"/>
              <a:t>１１月）分科会意見とりまとめ</a:t>
            </a:r>
            <a:endParaRPr lang="ja-JP" altLang="en-US" sz="900" dirty="0"/>
          </a:p>
        </p:txBody>
      </p:sp>
      <p:sp>
        <p:nvSpPr>
          <p:cNvPr id="25" name="テキスト ボックス 24"/>
          <p:cNvSpPr txBox="1"/>
          <p:nvPr/>
        </p:nvSpPr>
        <p:spPr>
          <a:xfrm>
            <a:off x="6166448" y="2262952"/>
            <a:ext cx="2929731" cy="553998"/>
          </a:xfrm>
          <a:prstGeom prst="rect">
            <a:avLst/>
          </a:prstGeom>
          <a:ln w="28575">
            <a:solidFill>
              <a:schemeClr val="accent2">
                <a:lumMod val="40000"/>
                <a:lumOff val="60000"/>
              </a:schemeClr>
            </a:solidFill>
          </a:ln>
        </p:spPr>
        <p:txBody>
          <a:bodyPr wrap="square" rtlCol="0">
            <a:spAutoFit/>
          </a:bodyPr>
          <a:lstStyle/>
          <a:p>
            <a:r>
              <a:rPr lang="ja-JP" altLang="en-US" sz="1200" dirty="0" smtClean="0"/>
              <a:t>〇スポーツ分科会による検討</a:t>
            </a:r>
            <a:endParaRPr lang="en-US" altLang="ja-JP" sz="1200" dirty="0" smtClean="0"/>
          </a:p>
          <a:p>
            <a:r>
              <a:rPr lang="ja-JP" altLang="en-US" sz="900" dirty="0" smtClean="0"/>
              <a:t>　１回目</a:t>
            </a:r>
            <a:r>
              <a:rPr lang="ja-JP" altLang="en-US" sz="900" dirty="0"/>
              <a:t>（　７</a:t>
            </a:r>
            <a:r>
              <a:rPr lang="ja-JP" altLang="en-US" sz="900" dirty="0" smtClean="0"/>
              <a:t>月頃）取組事例共有、団体支援策検討</a:t>
            </a:r>
            <a:endParaRPr lang="en-US" altLang="ja-JP" sz="900" dirty="0"/>
          </a:p>
          <a:p>
            <a:r>
              <a:rPr lang="ja-JP" altLang="en-US" sz="900" dirty="0"/>
              <a:t>　２回目</a:t>
            </a:r>
            <a:r>
              <a:rPr lang="ja-JP" altLang="en-US" sz="900" dirty="0" smtClean="0"/>
              <a:t>（１０月頃）次</a:t>
            </a:r>
            <a:r>
              <a:rPr lang="ja-JP" altLang="en-US" sz="900" dirty="0"/>
              <a:t>年度の</a:t>
            </a:r>
            <a:r>
              <a:rPr lang="ja-JP" altLang="en-US" sz="900" dirty="0" smtClean="0"/>
              <a:t>体制</a:t>
            </a:r>
            <a:endParaRPr lang="ja-JP" altLang="en-US" sz="1200" dirty="0">
              <a:solidFill>
                <a:srgbClr val="FF0000"/>
              </a:solidFill>
            </a:endParaRPr>
          </a:p>
        </p:txBody>
      </p:sp>
      <p:sp>
        <p:nvSpPr>
          <p:cNvPr id="26" name="テキスト ボックス 25"/>
          <p:cNvSpPr txBox="1"/>
          <p:nvPr/>
        </p:nvSpPr>
        <p:spPr>
          <a:xfrm>
            <a:off x="6166448" y="2857621"/>
            <a:ext cx="2929731" cy="276999"/>
          </a:xfrm>
          <a:prstGeom prst="rect">
            <a:avLst/>
          </a:prstGeom>
          <a:ln w="28575">
            <a:solidFill>
              <a:schemeClr val="accent2">
                <a:lumMod val="40000"/>
                <a:lumOff val="60000"/>
              </a:schemeClr>
            </a:solidFill>
          </a:ln>
        </p:spPr>
        <p:txBody>
          <a:bodyPr wrap="square" rtlCol="0">
            <a:spAutoFit/>
          </a:bodyPr>
          <a:lstStyle/>
          <a:p>
            <a:r>
              <a:rPr lang="ja-JP" altLang="en-US" sz="1200" dirty="0" smtClean="0">
                <a:solidFill>
                  <a:srgbClr val="FF0000"/>
                </a:solidFill>
              </a:rPr>
              <a:t>〇指導者バンク等の創設検討</a:t>
            </a:r>
            <a:endParaRPr lang="ja-JP" altLang="en-US" sz="900" dirty="0">
              <a:solidFill>
                <a:srgbClr val="FF0000"/>
              </a:solidFill>
            </a:endParaRPr>
          </a:p>
        </p:txBody>
      </p:sp>
    </p:spTree>
    <p:extLst>
      <p:ext uri="{BB962C8B-B14F-4D97-AF65-F5344CB8AC3E}">
        <p14:creationId xmlns:p14="http://schemas.microsoft.com/office/powerpoint/2010/main" val="59165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hqprint">
            <a:extLst>
              <a:ext uri="{28A0092B-C50C-407E-A947-70E740481C1C}">
                <a14:useLocalDpi xmlns:a14="http://schemas.microsoft.com/office/drawing/2010/main" val="0"/>
              </a:ext>
            </a:extLst>
          </a:blip>
          <a:srcRect l="17955" t="7232" r="4590" b="6895"/>
          <a:stretch/>
        </p:blipFill>
        <p:spPr>
          <a:xfrm rot="5400000">
            <a:off x="1527761" y="470737"/>
            <a:ext cx="4089861" cy="6417425"/>
          </a:xfrm>
          <a:prstGeom prst="rect">
            <a:avLst/>
          </a:prstGeom>
        </p:spPr>
      </p:pic>
      <p:sp>
        <p:nvSpPr>
          <p:cNvPr id="4" name="タイトル 1">
            <a:extLst>
              <a:ext uri="{FF2B5EF4-FFF2-40B4-BE49-F238E27FC236}">
                <a16:creationId xmlns:a16="http://schemas.microsoft.com/office/drawing/2014/main" id="{060AB606-D6AE-E2FC-EE8A-16860CD6DDD0}"/>
              </a:ext>
            </a:extLst>
          </p:cNvPr>
          <p:cNvSpPr txBox="1">
            <a:spLocks/>
          </p:cNvSpPr>
          <p:nvPr/>
        </p:nvSpPr>
        <p:spPr>
          <a:xfrm>
            <a:off x="822157" y="833162"/>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t>〇モデル団体活動実証事業</a:t>
            </a:r>
            <a:endParaRPr lang="ja-JP" altLang="en-US" sz="1800" dirty="0"/>
          </a:p>
        </p:txBody>
      </p:sp>
      <p:sp>
        <p:nvSpPr>
          <p:cNvPr id="10" name="タイトル 1">
            <a:extLst>
              <a:ext uri="{FF2B5EF4-FFF2-40B4-BE49-F238E27FC236}">
                <a16:creationId xmlns:a16="http://schemas.microsoft.com/office/drawing/2014/main" id="{CEB60874-2BD5-7CD6-0273-A4CC8617DE76}"/>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sp>
        <p:nvSpPr>
          <p:cNvPr id="11" name="字幕 2">
            <a:extLst>
              <a:ext uri="{FF2B5EF4-FFF2-40B4-BE49-F238E27FC236}">
                <a16:creationId xmlns:a16="http://schemas.microsoft.com/office/drawing/2014/main" id="{899112AA-97F5-0FA3-5A70-A144207B65A7}"/>
              </a:ext>
            </a:extLst>
          </p:cNvPr>
          <p:cNvSpPr txBox="1">
            <a:spLocks/>
          </p:cNvSpPr>
          <p:nvPr/>
        </p:nvSpPr>
        <p:spPr>
          <a:xfrm>
            <a:off x="8640000" y="6480000"/>
            <a:ext cx="36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1600" dirty="0" smtClean="0"/>
              <a:t>５</a:t>
            </a:r>
            <a:endParaRPr lang="en-US" altLang="ja-JP" sz="1600" dirty="0"/>
          </a:p>
        </p:txBody>
      </p:sp>
      <p:sp>
        <p:nvSpPr>
          <p:cNvPr id="12" name="角丸四角形 11"/>
          <p:cNvSpPr/>
          <p:nvPr/>
        </p:nvSpPr>
        <p:spPr>
          <a:xfrm>
            <a:off x="5084396" y="2507681"/>
            <a:ext cx="1438099" cy="5923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684565" y="880139"/>
            <a:ext cx="3024292" cy="923330"/>
          </a:xfrm>
          <a:prstGeom prst="rect">
            <a:avLst/>
          </a:prstGeom>
        </p:spPr>
        <p:txBody>
          <a:bodyPr wrap="square" rtlCol="0">
            <a:spAutoFit/>
          </a:bodyPr>
          <a:lstStyle/>
          <a:p>
            <a:pPr marL="0" indent="0">
              <a:buNone/>
            </a:pPr>
            <a:r>
              <a:rPr kumimoji="1" lang="en-US" altLang="ja-JP" sz="1350" b="1" dirty="0" smtClean="0">
                <a:solidFill>
                  <a:srgbClr val="FF0000"/>
                </a:solidFill>
              </a:rPr>
              <a:t>R7</a:t>
            </a:r>
            <a:r>
              <a:rPr kumimoji="1" lang="ja-JP" altLang="en-US" sz="1350" b="1" dirty="0" smtClean="0">
                <a:solidFill>
                  <a:srgbClr val="FF0000"/>
                </a:solidFill>
              </a:rPr>
              <a:t>モデル①</a:t>
            </a:r>
            <a:r>
              <a:rPr kumimoji="1" lang="en-US" altLang="ja-JP" sz="1350" b="1" dirty="0" smtClean="0">
                <a:solidFill>
                  <a:srgbClr val="FF0000"/>
                </a:solidFill>
              </a:rPr>
              <a:t>【</a:t>
            </a:r>
            <a:r>
              <a:rPr kumimoji="1" lang="ja-JP" altLang="en-US" sz="1350" b="1" dirty="0" smtClean="0">
                <a:solidFill>
                  <a:srgbClr val="FF0000"/>
                </a:solidFill>
              </a:rPr>
              <a:t>集合型</a:t>
            </a:r>
            <a:r>
              <a:rPr kumimoji="1" lang="en-US" altLang="ja-JP" sz="1350" b="1" dirty="0" smtClean="0">
                <a:solidFill>
                  <a:srgbClr val="FF0000"/>
                </a:solidFill>
              </a:rPr>
              <a:t>】</a:t>
            </a:r>
            <a:r>
              <a:rPr lang="ja-JP" altLang="en-US" sz="1350" b="1" dirty="0">
                <a:solidFill>
                  <a:srgbClr val="FF0000"/>
                </a:solidFill>
              </a:rPr>
              <a:t>　</a:t>
            </a:r>
            <a:r>
              <a:rPr lang="ja-JP" altLang="en-US" sz="1350" b="1" dirty="0" smtClean="0">
                <a:solidFill>
                  <a:srgbClr val="FF0000"/>
                </a:solidFill>
              </a:rPr>
              <a:t>　</a:t>
            </a:r>
            <a:endParaRPr lang="en-US" altLang="ja-JP" sz="1350" b="1" dirty="0" smtClean="0">
              <a:solidFill>
                <a:srgbClr val="FF0000"/>
              </a:solidFill>
            </a:endParaRPr>
          </a:p>
          <a:p>
            <a:pPr marL="0" indent="0">
              <a:buNone/>
            </a:pPr>
            <a:r>
              <a:rPr lang="ja-JP" altLang="en-US" sz="1350" b="1" dirty="0" smtClean="0">
                <a:solidFill>
                  <a:srgbClr val="FF0000"/>
                </a:solidFill>
              </a:rPr>
              <a:t>（２団体</a:t>
            </a:r>
            <a:r>
              <a:rPr lang="en-US" altLang="ja-JP" sz="1350" b="1" dirty="0" smtClean="0">
                <a:solidFill>
                  <a:srgbClr val="FF0000"/>
                </a:solidFill>
              </a:rPr>
              <a:t>×</a:t>
            </a:r>
            <a:r>
              <a:rPr lang="ja-JP" altLang="en-US" sz="1350" b="1" dirty="0" smtClean="0">
                <a:solidFill>
                  <a:srgbClr val="FF0000"/>
                </a:solidFill>
              </a:rPr>
              <a:t>月１回程度）</a:t>
            </a:r>
            <a:endParaRPr lang="en-US" altLang="ja-JP" sz="1350" b="1" dirty="0" smtClean="0">
              <a:solidFill>
                <a:srgbClr val="FF0000"/>
              </a:solidFill>
            </a:endParaRPr>
          </a:p>
          <a:p>
            <a:pPr marL="0" indent="0">
              <a:buNone/>
            </a:pPr>
            <a:r>
              <a:rPr kumimoji="1" lang="ja-JP" altLang="en-US" sz="1350" b="1" dirty="0">
                <a:solidFill>
                  <a:srgbClr val="FF0000"/>
                </a:solidFill>
              </a:rPr>
              <a:t>　</a:t>
            </a:r>
            <a:endParaRPr kumimoji="1" lang="en-US" altLang="ja-JP" sz="1350" b="1" dirty="0" smtClean="0">
              <a:solidFill>
                <a:srgbClr val="FF0000"/>
              </a:solidFill>
            </a:endParaRPr>
          </a:p>
          <a:p>
            <a:pPr marL="0" indent="0">
              <a:buNone/>
            </a:pPr>
            <a:r>
              <a:rPr kumimoji="1" lang="ja-JP" altLang="en-US" sz="1350" b="1" dirty="0" smtClean="0">
                <a:solidFill>
                  <a:srgbClr val="FF0000"/>
                </a:solidFill>
              </a:rPr>
              <a:t>　⇒休日の地域移行の取組を検証</a:t>
            </a:r>
            <a:endParaRPr kumimoji="1" lang="ja-JP" altLang="en-US" sz="1350" b="1" dirty="0">
              <a:solidFill>
                <a:srgbClr val="FF0000"/>
              </a:solidFill>
            </a:endParaRPr>
          </a:p>
        </p:txBody>
      </p:sp>
      <p:cxnSp>
        <p:nvCxnSpPr>
          <p:cNvPr id="15" name="カギ線コネクタ 14"/>
          <p:cNvCxnSpPr/>
          <p:nvPr/>
        </p:nvCxnSpPr>
        <p:spPr>
          <a:xfrm flipV="1">
            <a:off x="6558823" y="1803468"/>
            <a:ext cx="977957" cy="937586"/>
          </a:xfrm>
          <a:prstGeom prst="bentConnector3">
            <a:avLst>
              <a:gd name="adj1" fmla="val 10100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カギ線コネクタ 21"/>
          <p:cNvCxnSpPr/>
          <p:nvPr/>
        </p:nvCxnSpPr>
        <p:spPr>
          <a:xfrm rot="16200000" flipH="1">
            <a:off x="5861447" y="3572428"/>
            <a:ext cx="2368980" cy="974229"/>
          </a:xfrm>
          <a:prstGeom prst="bentConnector3">
            <a:avLst>
              <a:gd name="adj1" fmla="val 874"/>
            </a:avLst>
          </a:prstGeom>
          <a:ln w="444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四角形: 角を丸くする 46">
            <a:extLst>
              <a:ext uri="{FF2B5EF4-FFF2-40B4-BE49-F238E27FC236}">
                <a16:creationId xmlns:a16="http://schemas.microsoft.com/office/drawing/2014/main" id="{474C81CB-0EA8-0686-A203-C7FBBE1CB477}"/>
              </a:ext>
            </a:extLst>
          </p:cNvPr>
          <p:cNvSpPr/>
          <p:nvPr/>
        </p:nvSpPr>
        <p:spPr>
          <a:xfrm>
            <a:off x="7003987" y="3229925"/>
            <a:ext cx="938479" cy="25836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smtClean="0"/>
              <a:t>協力</a:t>
            </a:r>
            <a:endParaRPr kumimoji="1" lang="ja-JP" altLang="en-US" sz="1200" dirty="0"/>
          </a:p>
        </p:txBody>
      </p:sp>
      <p:sp>
        <p:nvSpPr>
          <p:cNvPr id="23" name="四角形: 角を丸くする 46">
            <a:extLst>
              <a:ext uri="{FF2B5EF4-FFF2-40B4-BE49-F238E27FC236}">
                <a16:creationId xmlns:a16="http://schemas.microsoft.com/office/drawing/2014/main" id="{474C81CB-0EA8-0686-A203-C7FBBE1CB477}"/>
              </a:ext>
            </a:extLst>
          </p:cNvPr>
          <p:cNvSpPr/>
          <p:nvPr/>
        </p:nvSpPr>
        <p:spPr>
          <a:xfrm>
            <a:off x="7003987" y="2108140"/>
            <a:ext cx="938479" cy="25836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200" dirty="0"/>
              <a:t>運営</a:t>
            </a:r>
            <a:endParaRPr kumimoji="1" lang="ja-JP" altLang="en-US" sz="1200" dirty="0"/>
          </a:p>
        </p:txBody>
      </p:sp>
      <p:sp>
        <p:nvSpPr>
          <p:cNvPr id="7" name="テキスト ボックス 6"/>
          <p:cNvSpPr txBox="1"/>
          <p:nvPr/>
        </p:nvSpPr>
        <p:spPr>
          <a:xfrm>
            <a:off x="5832318" y="5464621"/>
            <a:ext cx="3108844" cy="923330"/>
          </a:xfrm>
          <a:prstGeom prst="rect">
            <a:avLst/>
          </a:prstGeom>
        </p:spPr>
        <p:txBody>
          <a:bodyPr wrap="square" rtlCol="0">
            <a:spAutoFit/>
          </a:bodyPr>
          <a:lstStyle/>
          <a:p>
            <a:pPr marL="0" indent="0">
              <a:buNone/>
            </a:pPr>
            <a:r>
              <a:rPr lang="en-US" altLang="ja-JP" sz="1350" b="1" dirty="0" smtClean="0">
                <a:solidFill>
                  <a:srgbClr val="FF0000"/>
                </a:solidFill>
              </a:rPr>
              <a:t>R7</a:t>
            </a:r>
            <a:r>
              <a:rPr lang="ja-JP" altLang="en-US" sz="1350" b="1" dirty="0" smtClean="0">
                <a:solidFill>
                  <a:srgbClr val="FF0000"/>
                </a:solidFill>
              </a:rPr>
              <a:t>モデル②</a:t>
            </a:r>
            <a:r>
              <a:rPr kumimoji="1" lang="en-US" altLang="ja-JP" sz="1350" b="1" dirty="0" smtClean="0">
                <a:solidFill>
                  <a:srgbClr val="FF0000"/>
                </a:solidFill>
              </a:rPr>
              <a:t>【</a:t>
            </a:r>
            <a:r>
              <a:rPr kumimoji="1" lang="ja-JP" altLang="en-US" sz="1350" b="1" dirty="0" smtClean="0">
                <a:solidFill>
                  <a:srgbClr val="FF0000"/>
                </a:solidFill>
              </a:rPr>
              <a:t>学校訪問型</a:t>
            </a:r>
            <a:r>
              <a:rPr kumimoji="1" lang="en-US" altLang="ja-JP" sz="1350" b="1" dirty="0" smtClean="0">
                <a:solidFill>
                  <a:srgbClr val="FF0000"/>
                </a:solidFill>
              </a:rPr>
              <a:t>】</a:t>
            </a:r>
          </a:p>
          <a:p>
            <a:pPr marL="0" indent="0">
              <a:buNone/>
            </a:pPr>
            <a:r>
              <a:rPr lang="ja-JP" altLang="en-US" sz="1350" b="1" dirty="0">
                <a:solidFill>
                  <a:srgbClr val="FF0000"/>
                </a:solidFill>
              </a:rPr>
              <a:t>　</a:t>
            </a:r>
            <a:r>
              <a:rPr lang="ja-JP" altLang="en-US" sz="1350" b="1" dirty="0" smtClean="0">
                <a:solidFill>
                  <a:srgbClr val="FF0000"/>
                </a:solidFill>
              </a:rPr>
              <a:t>　（２団体</a:t>
            </a:r>
            <a:r>
              <a:rPr lang="en-US" altLang="ja-JP" sz="1350" b="1" dirty="0" smtClean="0">
                <a:solidFill>
                  <a:srgbClr val="FF0000"/>
                </a:solidFill>
              </a:rPr>
              <a:t>×</a:t>
            </a:r>
            <a:r>
              <a:rPr lang="ja-JP" altLang="en-US" sz="1350" b="1" dirty="0" smtClean="0">
                <a:solidFill>
                  <a:srgbClr val="FF0000"/>
                </a:solidFill>
              </a:rPr>
              <a:t>４校各１回）</a:t>
            </a:r>
            <a:endParaRPr lang="en-US" altLang="ja-JP" sz="1350" b="1" dirty="0" smtClean="0">
              <a:solidFill>
                <a:srgbClr val="FF0000"/>
              </a:solidFill>
            </a:endParaRPr>
          </a:p>
          <a:p>
            <a:pPr marL="0" indent="0">
              <a:buNone/>
            </a:pPr>
            <a:endParaRPr kumimoji="1" lang="en-US" altLang="ja-JP" sz="1350" b="1" dirty="0">
              <a:solidFill>
                <a:srgbClr val="FF0000"/>
              </a:solidFill>
            </a:endParaRPr>
          </a:p>
          <a:p>
            <a:pPr marL="0" indent="0">
              <a:buNone/>
            </a:pPr>
            <a:r>
              <a:rPr kumimoji="1" lang="ja-JP" altLang="en-US" sz="1350" b="1" dirty="0" smtClean="0">
                <a:solidFill>
                  <a:srgbClr val="FF0000"/>
                </a:solidFill>
              </a:rPr>
              <a:t>　⇒休日の地域連携の</a:t>
            </a:r>
            <a:r>
              <a:rPr lang="ja-JP" altLang="en-US" sz="1350" b="1" dirty="0" smtClean="0">
                <a:solidFill>
                  <a:srgbClr val="FF0000"/>
                </a:solidFill>
              </a:rPr>
              <a:t>取組を検証</a:t>
            </a:r>
            <a:endParaRPr kumimoji="1" lang="ja-JP" altLang="en-US" sz="1350" b="1" dirty="0">
              <a:solidFill>
                <a:srgbClr val="FF0000"/>
              </a:solidFill>
            </a:endParaRPr>
          </a:p>
        </p:txBody>
      </p:sp>
    </p:spTree>
    <p:extLst>
      <p:ext uri="{BB962C8B-B14F-4D97-AF65-F5344CB8AC3E}">
        <p14:creationId xmlns:p14="http://schemas.microsoft.com/office/powerpoint/2010/main" val="267808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EB60874-2BD5-7CD6-0273-A4CC8617DE76}"/>
              </a:ext>
            </a:extLst>
          </p:cNvPr>
          <p:cNvSpPr txBox="1">
            <a:spLocks/>
          </p:cNvSpPr>
          <p:nvPr/>
        </p:nvSpPr>
        <p:spPr>
          <a:xfrm>
            <a:off x="280993" y="308529"/>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sp>
        <p:nvSpPr>
          <p:cNvPr id="4" name="字幕 2">
            <a:extLst>
              <a:ext uri="{FF2B5EF4-FFF2-40B4-BE49-F238E27FC236}">
                <a16:creationId xmlns:a16="http://schemas.microsoft.com/office/drawing/2014/main" id="{D3B27634-89E1-7FF8-3E13-5CEE7E77FF6B}"/>
              </a:ext>
            </a:extLst>
          </p:cNvPr>
          <p:cNvSpPr txBox="1">
            <a:spLocks/>
          </p:cNvSpPr>
          <p:nvPr/>
        </p:nvSpPr>
        <p:spPr>
          <a:xfrm>
            <a:off x="798037" y="851840"/>
            <a:ext cx="7123991" cy="399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smtClean="0"/>
              <a:t>〇モデル団体活動実証事業</a:t>
            </a:r>
            <a:endParaRPr lang="en-US" altLang="ja-JP" sz="1800" dirty="0"/>
          </a:p>
        </p:txBody>
      </p:sp>
      <p:sp>
        <p:nvSpPr>
          <p:cNvPr id="5" name="字幕 2">
            <a:extLst>
              <a:ext uri="{FF2B5EF4-FFF2-40B4-BE49-F238E27FC236}">
                <a16:creationId xmlns:a16="http://schemas.microsoft.com/office/drawing/2014/main" id="{899112AA-97F5-0FA3-5A70-A144207B65A7}"/>
              </a:ext>
            </a:extLst>
          </p:cNvPr>
          <p:cNvSpPr txBox="1">
            <a:spLocks/>
          </p:cNvSpPr>
          <p:nvPr/>
        </p:nvSpPr>
        <p:spPr>
          <a:xfrm>
            <a:off x="8640000" y="6480000"/>
            <a:ext cx="36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1600" dirty="0" smtClean="0"/>
              <a:t>６</a:t>
            </a:r>
            <a:endParaRPr lang="en-US" altLang="ja-JP" sz="1600" dirty="0"/>
          </a:p>
        </p:txBody>
      </p:sp>
      <p:sp>
        <p:nvSpPr>
          <p:cNvPr id="2" name="正方形/長方形 1"/>
          <p:cNvSpPr/>
          <p:nvPr/>
        </p:nvSpPr>
        <p:spPr>
          <a:xfrm>
            <a:off x="424064" y="1332856"/>
            <a:ext cx="8384733" cy="4606389"/>
          </a:xfrm>
          <a:prstGeom prst="rect">
            <a:avLst/>
          </a:prstGeom>
        </p:spPr>
        <p:txBody>
          <a:bodyPr wrap="square">
            <a:spAutoFit/>
          </a:bodyPr>
          <a:lstStyle/>
          <a:p>
            <a:pPr marL="133350" algn="just">
              <a:lnSpc>
                <a:spcPts val="1200"/>
              </a:lnSpc>
              <a:spcAft>
                <a:spcPts val="0"/>
              </a:spcAft>
            </a:pPr>
            <a:endParaRPr lang="en-US" altLang="ja-JP" kern="100" dirty="0" smtClean="0">
              <a:solidFill>
                <a:srgbClr val="000000"/>
              </a:solidFill>
              <a:effectLst>
                <a:outerShdw blurRad="38100" dist="19050" dir="2700000" algn="tl">
                  <a:schemeClr val="dk1">
                    <a:alpha val="40000"/>
                  </a:schemeClr>
                </a:outerShdw>
              </a:effectLst>
              <a:latin typeface="游明朝" panose="02020400000000000000" pitchFamily="18" charset="-128"/>
              <a:ea typeface="ＭＳ ゴシック" panose="020B0609070205080204" pitchFamily="49" charset="-128"/>
              <a:cs typeface="Times New Roman" panose="02020603050405020304" pitchFamily="18" charset="0"/>
            </a:endParaRPr>
          </a:p>
          <a:p>
            <a:pPr marL="133350" algn="just">
              <a:lnSpc>
                <a:spcPts val="1200"/>
              </a:lnSpc>
              <a:spcAft>
                <a:spcPts val="0"/>
              </a:spcAft>
            </a:pPr>
            <a:r>
              <a:rPr lang="ja-JP" altLang="en-US" b="1" kern="100" dirty="0">
                <a:solidFill>
                  <a:srgbClr val="000000"/>
                </a:solidFill>
                <a:latin typeface="+mn-ea"/>
                <a:cs typeface="Times New Roman" panose="02020603050405020304" pitchFamily="18" charset="0"/>
              </a:rPr>
              <a:t>①</a:t>
            </a:r>
            <a:r>
              <a:rPr lang="ja-JP" altLang="ja-JP" b="1" kern="100" dirty="0" smtClean="0">
                <a:solidFill>
                  <a:srgbClr val="000000"/>
                </a:solidFill>
                <a:latin typeface="+mn-ea"/>
                <a:cs typeface="Times New Roman" panose="02020603050405020304" pitchFamily="18" charset="0"/>
              </a:rPr>
              <a:t> 集合型</a:t>
            </a:r>
            <a:r>
              <a:rPr lang="ja-JP" altLang="ja-JP" b="1" kern="100" dirty="0">
                <a:solidFill>
                  <a:srgbClr val="000000"/>
                </a:solidFill>
                <a:latin typeface="+mn-ea"/>
                <a:cs typeface="Times New Roman" panose="02020603050405020304" pitchFamily="18" charset="0"/>
              </a:rPr>
              <a:t>（地域クラブ活動</a:t>
            </a:r>
            <a:r>
              <a:rPr lang="ja-JP" altLang="ja-JP" b="1" kern="100" dirty="0" smtClean="0">
                <a:solidFill>
                  <a:srgbClr val="000000"/>
                </a:solidFill>
                <a:latin typeface="+mn-ea"/>
                <a:cs typeface="Times New Roman" panose="02020603050405020304" pitchFamily="18" charset="0"/>
              </a:rPr>
              <a:t>）： </a:t>
            </a:r>
            <a:r>
              <a:rPr lang="ja-JP" altLang="ja-JP" b="1" kern="100" dirty="0">
                <a:solidFill>
                  <a:srgbClr val="000000"/>
                </a:solidFill>
                <a:latin typeface="+mn-ea"/>
                <a:cs typeface="Times New Roman" panose="02020603050405020304" pitchFamily="18" charset="0"/>
              </a:rPr>
              <a:t>卓球 ・ ソフトテニス </a:t>
            </a:r>
            <a:endParaRPr lang="en-US" altLang="ja-JP" b="1" kern="100" dirty="0" smtClean="0">
              <a:solidFill>
                <a:srgbClr val="000000"/>
              </a:solidFill>
              <a:latin typeface="+mn-ea"/>
              <a:cs typeface="Times New Roman" panose="02020603050405020304" pitchFamily="18" charset="0"/>
            </a:endParaRPr>
          </a:p>
          <a:p>
            <a:pPr marL="133350" algn="just">
              <a:lnSpc>
                <a:spcPts val="1200"/>
              </a:lnSpc>
              <a:spcAft>
                <a:spcPts val="0"/>
              </a:spcAft>
            </a:pPr>
            <a:endParaRPr lang="en-US" altLang="ja-JP" kern="100" dirty="0" smtClean="0">
              <a:solidFill>
                <a:srgbClr val="000000"/>
              </a:solidFill>
              <a:latin typeface="+mn-ea"/>
              <a:cs typeface="Times New Roman" panose="02020603050405020304" pitchFamily="18" charset="0"/>
            </a:endParaRPr>
          </a:p>
          <a:p>
            <a:pPr marL="133350" algn="just">
              <a:lnSpc>
                <a:spcPts val="1200"/>
              </a:lnSpc>
              <a:spcAft>
                <a:spcPts val="0"/>
              </a:spcAft>
            </a:pPr>
            <a:endParaRPr lang="ja-JP" altLang="ja-JP" sz="1600" kern="100" dirty="0">
              <a:latin typeface="+mn-ea"/>
              <a:cs typeface="Times New Roman" panose="02020603050405020304" pitchFamily="18" charset="0"/>
            </a:endParaRPr>
          </a:p>
          <a:p>
            <a:pPr marL="133350" algn="just">
              <a:lnSpc>
                <a:spcPts val="1200"/>
              </a:lnSpc>
              <a:spcBef>
                <a:spcPts val="100"/>
              </a:spcBef>
              <a:spcAft>
                <a:spcPts val="0"/>
              </a:spcAft>
            </a:pPr>
            <a:r>
              <a:rPr lang="ja-JP" altLang="ja-JP" kern="100" dirty="0">
                <a:solidFill>
                  <a:srgbClr val="000000"/>
                </a:solidFill>
                <a:latin typeface="+mn-ea"/>
                <a:cs typeface="Times New Roman" panose="02020603050405020304" pitchFamily="18" charset="0"/>
              </a:rPr>
              <a:t>　 ◎実施</a:t>
            </a:r>
            <a:r>
              <a:rPr lang="ja-JP" altLang="ja-JP" kern="100" dirty="0" smtClean="0">
                <a:solidFill>
                  <a:srgbClr val="000000"/>
                </a:solidFill>
                <a:latin typeface="+mn-ea"/>
                <a:cs typeface="Times New Roman" panose="02020603050405020304" pitchFamily="18" charset="0"/>
              </a:rPr>
              <a:t>回数</a:t>
            </a:r>
            <a:r>
              <a:rPr lang="en-US" altLang="ja-JP" kern="100" dirty="0" smtClean="0">
                <a:solidFill>
                  <a:srgbClr val="000000"/>
                </a:solidFill>
                <a:latin typeface="+mn-ea"/>
                <a:cs typeface="Times New Roman" panose="02020603050405020304" pitchFamily="18" charset="0"/>
              </a:rPr>
              <a:t>  </a:t>
            </a:r>
            <a:r>
              <a:rPr lang="ja-JP" altLang="ja-JP" kern="100" dirty="0" smtClean="0">
                <a:solidFill>
                  <a:srgbClr val="000000"/>
                </a:solidFill>
                <a:latin typeface="+mn-ea"/>
                <a:cs typeface="Times New Roman" panose="02020603050405020304" pitchFamily="18" charset="0"/>
              </a:rPr>
              <a:t>年１０回</a:t>
            </a:r>
            <a:r>
              <a:rPr lang="ja-JP" altLang="en-US" kern="100" dirty="0" smtClean="0">
                <a:solidFill>
                  <a:srgbClr val="000000"/>
                </a:solidFill>
                <a:latin typeface="+mn-ea"/>
                <a:cs typeface="Times New Roman" panose="02020603050405020304" pitchFamily="18" charset="0"/>
              </a:rPr>
              <a:t>程度</a:t>
            </a:r>
            <a:r>
              <a:rPr lang="ja-JP" altLang="ja-JP" kern="100" dirty="0" smtClean="0">
                <a:solidFill>
                  <a:srgbClr val="000000"/>
                </a:solidFill>
                <a:latin typeface="+mn-ea"/>
                <a:cs typeface="Times New Roman" panose="02020603050405020304" pitchFamily="18" charset="0"/>
              </a:rPr>
              <a:t>（</a:t>
            </a:r>
            <a:r>
              <a:rPr lang="ja-JP" altLang="ja-JP" kern="100" dirty="0">
                <a:solidFill>
                  <a:srgbClr val="000000"/>
                </a:solidFill>
                <a:latin typeface="+mn-ea"/>
                <a:cs typeface="Times New Roman" panose="02020603050405020304" pitchFamily="18" charset="0"/>
              </a:rPr>
              <a:t>Ｒ６は年３回）</a:t>
            </a:r>
            <a:r>
              <a:rPr lang="ja-JP" altLang="ja-JP" kern="100" dirty="0" smtClean="0">
                <a:solidFill>
                  <a:srgbClr val="000000"/>
                </a:solidFill>
                <a:latin typeface="+mn-ea"/>
                <a:cs typeface="Times New Roman" panose="02020603050405020304" pitchFamily="18" charset="0"/>
              </a:rPr>
              <a:t>。</a:t>
            </a:r>
            <a:endParaRPr lang="en-US" altLang="ja-JP" kern="100" dirty="0" smtClean="0">
              <a:solidFill>
                <a:srgbClr val="000000"/>
              </a:solidFill>
              <a:latin typeface="+mn-ea"/>
              <a:cs typeface="Times New Roman" panose="02020603050405020304" pitchFamily="18" charset="0"/>
            </a:endParaRPr>
          </a:p>
          <a:p>
            <a:pPr marL="133350" algn="just">
              <a:lnSpc>
                <a:spcPts val="1200"/>
              </a:lnSpc>
              <a:spcBef>
                <a:spcPts val="100"/>
              </a:spcBef>
              <a:spcAft>
                <a:spcPts val="0"/>
              </a:spcAft>
            </a:pPr>
            <a:endParaRPr lang="ja-JP" altLang="ja-JP" sz="1600" kern="100" dirty="0">
              <a:latin typeface="+mn-ea"/>
              <a:cs typeface="Times New Roman" panose="02020603050405020304" pitchFamily="18" charset="0"/>
            </a:endParaRPr>
          </a:p>
          <a:p>
            <a:pPr marL="133350" algn="just">
              <a:lnSpc>
                <a:spcPts val="1200"/>
              </a:lnSpc>
              <a:spcAft>
                <a:spcPts val="0"/>
              </a:spcAft>
            </a:pPr>
            <a:r>
              <a:rPr lang="ja-JP" altLang="ja-JP" kern="100" dirty="0">
                <a:solidFill>
                  <a:srgbClr val="000000"/>
                </a:solidFill>
                <a:latin typeface="+mn-ea"/>
                <a:cs typeface="Times New Roman" panose="02020603050405020304" pitchFamily="18" charset="0"/>
              </a:rPr>
              <a:t>　 ◎会費・参加費・保険料</a:t>
            </a:r>
            <a:r>
              <a:rPr lang="ja-JP" altLang="ja-JP" kern="100" dirty="0" smtClean="0">
                <a:solidFill>
                  <a:srgbClr val="000000"/>
                </a:solidFill>
                <a:latin typeface="+mn-ea"/>
                <a:cs typeface="Times New Roman" panose="02020603050405020304" pitchFamily="18" charset="0"/>
              </a:rPr>
              <a:t>等</a:t>
            </a:r>
            <a:r>
              <a:rPr lang="ja-JP" altLang="en-US" kern="100" dirty="0" smtClean="0">
                <a:solidFill>
                  <a:srgbClr val="000000"/>
                </a:solidFill>
                <a:latin typeface="+mn-ea"/>
                <a:cs typeface="Times New Roman" panose="02020603050405020304" pitchFamily="18" charset="0"/>
              </a:rPr>
              <a:t>の受益者</a:t>
            </a:r>
            <a:r>
              <a:rPr lang="ja-JP" altLang="ja-JP" kern="100" dirty="0" smtClean="0">
                <a:solidFill>
                  <a:srgbClr val="000000"/>
                </a:solidFill>
                <a:latin typeface="+mn-ea"/>
                <a:cs typeface="Times New Roman" panose="02020603050405020304" pitchFamily="18" charset="0"/>
              </a:rPr>
              <a:t>負担</a:t>
            </a:r>
            <a:r>
              <a:rPr lang="ja-JP" altLang="en-US" kern="100" dirty="0" smtClean="0">
                <a:solidFill>
                  <a:srgbClr val="000000"/>
                </a:solidFill>
                <a:latin typeface="+mn-ea"/>
                <a:cs typeface="Times New Roman" panose="02020603050405020304" pitchFamily="18" charset="0"/>
              </a:rPr>
              <a:t>あり</a:t>
            </a:r>
            <a:r>
              <a:rPr lang="ja-JP" altLang="ja-JP" kern="100" dirty="0" smtClean="0">
                <a:solidFill>
                  <a:srgbClr val="000000"/>
                </a:solidFill>
                <a:latin typeface="+mn-ea"/>
                <a:cs typeface="Times New Roman" panose="02020603050405020304" pitchFamily="18" charset="0"/>
              </a:rPr>
              <a:t>。</a:t>
            </a:r>
            <a:endParaRPr lang="en-US" altLang="ja-JP" kern="100" dirty="0" smtClean="0">
              <a:solidFill>
                <a:srgbClr val="000000"/>
              </a:solidFill>
              <a:latin typeface="+mn-ea"/>
              <a:cs typeface="Times New Roman" panose="02020603050405020304" pitchFamily="18" charset="0"/>
            </a:endParaRPr>
          </a:p>
          <a:p>
            <a:pPr marL="133350" algn="just">
              <a:lnSpc>
                <a:spcPts val="1200"/>
              </a:lnSpc>
              <a:spcAft>
                <a:spcPts val="0"/>
              </a:spcAft>
            </a:pPr>
            <a:endParaRPr lang="ja-JP" altLang="ja-JP" sz="1600" kern="100" dirty="0">
              <a:latin typeface="+mn-ea"/>
              <a:cs typeface="Times New Roman" panose="02020603050405020304" pitchFamily="18" charset="0"/>
            </a:endParaRPr>
          </a:p>
          <a:p>
            <a:pPr marL="133350" indent="209550" algn="just">
              <a:lnSpc>
                <a:spcPts val="1200"/>
              </a:lnSpc>
              <a:spcAft>
                <a:spcPts val="0"/>
              </a:spcAft>
            </a:pPr>
            <a:r>
              <a:rPr lang="en-US" altLang="ja-JP" kern="100" dirty="0" smtClean="0">
                <a:solidFill>
                  <a:srgbClr val="000000"/>
                </a:solidFill>
                <a:latin typeface="+mn-ea"/>
                <a:cs typeface="Times New Roman" panose="02020603050405020304" pitchFamily="18" charset="0"/>
              </a:rPr>
              <a:t> </a:t>
            </a:r>
            <a:r>
              <a:rPr lang="ja-JP" altLang="ja-JP" kern="100" dirty="0" smtClean="0">
                <a:solidFill>
                  <a:srgbClr val="000000"/>
                </a:solidFill>
                <a:latin typeface="+mn-ea"/>
                <a:cs typeface="Times New Roman" panose="02020603050405020304" pitchFamily="18" charset="0"/>
              </a:rPr>
              <a:t>◎</a:t>
            </a:r>
            <a:r>
              <a:rPr lang="ja-JP" altLang="ja-JP" kern="100" dirty="0">
                <a:solidFill>
                  <a:srgbClr val="000000"/>
                </a:solidFill>
                <a:latin typeface="+mn-ea"/>
                <a:cs typeface="Times New Roman" panose="02020603050405020304" pitchFamily="18" charset="0"/>
              </a:rPr>
              <a:t>生徒の参加は任意（希望者のみ</a:t>
            </a:r>
            <a:r>
              <a:rPr lang="ja-JP" altLang="ja-JP" kern="100" dirty="0" smtClean="0">
                <a:solidFill>
                  <a:srgbClr val="000000"/>
                </a:solidFill>
                <a:latin typeface="+mn-ea"/>
                <a:cs typeface="Times New Roman" panose="02020603050405020304" pitchFamily="18" charset="0"/>
              </a:rPr>
              <a:t>）。</a:t>
            </a:r>
            <a:r>
              <a:rPr lang="ja-JP" altLang="ja-JP" kern="100" dirty="0">
                <a:solidFill>
                  <a:srgbClr val="000000"/>
                </a:solidFill>
                <a:latin typeface="+mn-ea"/>
                <a:cs typeface="Times New Roman" panose="02020603050405020304" pitchFamily="18" charset="0"/>
              </a:rPr>
              <a:t>「卓球」は、卓球部以外</a:t>
            </a:r>
            <a:r>
              <a:rPr lang="ja-JP" altLang="ja-JP" kern="100" dirty="0" smtClean="0">
                <a:solidFill>
                  <a:srgbClr val="000000"/>
                </a:solidFill>
                <a:latin typeface="+mn-ea"/>
                <a:cs typeface="Times New Roman" panose="02020603050405020304" pitchFamily="18" charset="0"/>
              </a:rPr>
              <a:t>の</a:t>
            </a:r>
            <a:endParaRPr lang="en-US" altLang="ja-JP" kern="100" dirty="0" smtClean="0">
              <a:solidFill>
                <a:srgbClr val="000000"/>
              </a:solidFill>
              <a:latin typeface="+mn-ea"/>
              <a:cs typeface="Times New Roman" panose="02020603050405020304" pitchFamily="18" charset="0"/>
            </a:endParaRPr>
          </a:p>
          <a:p>
            <a:pPr marL="133350" indent="209550" algn="just">
              <a:lnSpc>
                <a:spcPts val="1200"/>
              </a:lnSpc>
              <a:spcAft>
                <a:spcPts val="0"/>
              </a:spcAft>
            </a:pPr>
            <a:endParaRPr lang="en-US" altLang="ja-JP" kern="100" dirty="0">
              <a:solidFill>
                <a:srgbClr val="000000"/>
              </a:solidFill>
              <a:latin typeface="+mn-ea"/>
              <a:cs typeface="Times New Roman" panose="02020603050405020304" pitchFamily="18" charset="0"/>
            </a:endParaRPr>
          </a:p>
          <a:p>
            <a:pPr marL="133350" indent="209550" algn="just">
              <a:lnSpc>
                <a:spcPts val="1200"/>
              </a:lnSpc>
              <a:spcAft>
                <a:spcPts val="0"/>
              </a:spcAft>
            </a:pPr>
            <a:r>
              <a:rPr lang="en-US" altLang="ja-JP" kern="100" dirty="0" smtClean="0">
                <a:solidFill>
                  <a:srgbClr val="000000"/>
                </a:solidFill>
                <a:latin typeface="+mn-ea"/>
                <a:cs typeface="Times New Roman" panose="02020603050405020304" pitchFamily="18" charset="0"/>
              </a:rPr>
              <a:t>     </a:t>
            </a:r>
            <a:r>
              <a:rPr lang="ja-JP" altLang="ja-JP" kern="100" dirty="0" smtClean="0">
                <a:solidFill>
                  <a:srgbClr val="000000"/>
                </a:solidFill>
                <a:latin typeface="+mn-ea"/>
                <a:cs typeface="Times New Roman" panose="02020603050405020304" pitchFamily="18" charset="0"/>
              </a:rPr>
              <a:t>生徒も</a:t>
            </a:r>
            <a:r>
              <a:rPr lang="ja-JP" altLang="ja-JP" kern="100" dirty="0">
                <a:solidFill>
                  <a:srgbClr val="000000"/>
                </a:solidFill>
                <a:latin typeface="+mn-ea"/>
                <a:cs typeface="Times New Roman" panose="02020603050405020304" pitchFamily="18" charset="0"/>
              </a:rPr>
              <a:t>申込み</a:t>
            </a:r>
            <a:r>
              <a:rPr lang="ja-JP" altLang="ja-JP" kern="100" dirty="0" smtClean="0">
                <a:solidFill>
                  <a:srgbClr val="000000"/>
                </a:solidFill>
                <a:latin typeface="+mn-ea"/>
                <a:cs typeface="Times New Roman" panose="02020603050405020304" pitchFamily="18" charset="0"/>
              </a:rPr>
              <a:t>可能。</a:t>
            </a:r>
            <a:endParaRPr lang="en-US" altLang="ja-JP" kern="100" dirty="0" smtClean="0">
              <a:solidFill>
                <a:srgbClr val="000000"/>
              </a:solidFill>
              <a:latin typeface="+mn-ea"/>
              <a:cs typeface="Times New Roman" panose="02020603050405020304" pitchFamily="18" charset="0"/>
            </a:endParaRPr>
          </a:p>
          <a:p>
            <a:pPr marL="133350" indent="209550" algn="just">
              <a:lnSpc>
                <a:spcPts val="1200"/>
              </a:lnSpc>
              <a:spcAft>
                <a:spcPts val="0"/>
              </a:spcAft>
            </a:pPr>
            <a:endParaRPr lang="ja-JP" altLang="ja-JP" sz="1600" kern="100" dirty="0">
              <a:latin typeface="+mn-ea"/>
              <a:cs typeface="Times New Roman" panose="02020603050405020304" pitchFamily="18" charset="0"/>
            </a:endParaRPr>
          </a:p>
          <a:p>
            <a:pPr marL="133350" indent="210185" algn="just">
              <a:lnSpc>
                <a:spcPts val="1200"/>
              </a:lnSpc>
              <a:spcAft>
                <a:spcPts val="0"/>
              </a:spcAft>
            </a:pPr>
            <a:r>
              <a:rPr lang="en-US" altLang="ja-JP" u="heavy" kern="100" dirty="0" smtClean="0">
                <a:solidFill>
                  <a:srgbClr val="000000"/>
                </a:solidFill>
                <a:latin typeface="+mn-ea"/>
                <a:cs typeface="Times New Roman" panose="02020603050405020304" pitchFamily="18" charset="0"/>
              </a:rPr>
              <a:t> </a:t>
            </a:r>
            <a:r>
              <a:rPr lang="ja-JP" altLang="ja-JP" u="heavy" kern="100" dirty="0" smtClean="0">
                <a:solidFill>
                  <a:srgbClr val="000000"/>
                </a:solidFill>
                <a:latin typeface="+mn-ea"/>
                <a:cs typeface="Times New Roman" panose="02020603050405020304" pitchFamily="18" charset="0"/>
              </a:rPr>
              <a:t>〇</a:t>
            </a:r>
            <a:r>
              <a:rPr lang="ja-JP" altLang="ja-JP" u="heavy" kern="100" dirty="0">
                <a:solidFill>
                  <a:srgbClr val="000000"/>
                </a:solidFill>
                <a:latin typeface="+mn-ea"/>
                <a:cs typeface="Times New Roman" panose="02020603050405020304" pitchFamily="18" charset="0"/>
              </a:rPr>
              <a:t>地域クラブ活動を実施する週末（土日）は、当該競技の学校</a:t>
            </a:r>
            <a:r>
              <a:rPr lang="ja-JP" altLang="ja-JP" u="heavy" kern="100" dirty="0" smtClean="0">
                <a:solidFill>
                  <a:srgbClr val="000000"/>
                </a:solidFill>
                <a:latin typeface="+mn-ea"/>
                <a:cs typeface="Times New Roman" panose="02020603050405020304" pitchFamily="18" charset="0"/>
              </a:rPr>
              <a:t>部活動</a:t>
            </a:r>
            <a:r>
              <a:rPr lang="ja-JP" altLang="en-US" u="heavy" kern="100" dirty="0">
                <a:solidFill>
                  <a:srgbClr val="000000"/>
                </a:solidFill>
                <a:latin typeface="+mn-ea"/>
                <a:cs typeface="Times New Roman" panose="02020603050405020304" pitchFamily="18" charset="0"/>
              </a:rPr>
              <a:t>は</a:t>
            </a:r>
            <a:endParaRPr lang="en-US" altLang="ja-JP" u="heavy" kern="100" dirty="0" smtClean="0">
              <a:solidFill>
                <a:srgbClr val="000000"/>
              </a:solidFill>
              <a:latin typeface="+mn-ea"/>
              <a:cs typeface="Times New Roman" panose="02020603050405020304" pitchFamily="18" charset="0"/>
            </a:endParaRPr>
          </a:p>
          <a:p>
            <a:pPr marL="133350" indent="210185" algn="just">
              <a:lnSpc>
                <a:spcPts val="1200"/>
              </a:lnSpc>
              <a:spcAft>
                <a:spcPts val="0"/>
              </a:spcAft>
            </a:pPr>
            <a:endParaRPr lang="en-US" altLang="ja-JP" u="heavy" kern="100" dirty="0">
              <a:solidFill>
                <a:srgbClr val="000000"/>
              </a:solidFill>
              <a:latin typeface="+mn-ea"/>
              <a:cs typeface="Times New Roman" panose="02020603050405020304" pitchFamily="18" charset="0"/>
            </a:endParaRPr>
          </a:p>
          <a:p>
            <a:pPr marL="133350" indent="210185" algn="just">
              <a:lnSpc>
                <a:spcPts val="1200"/>
              </a:lnSpc>
              <a:spcAft>
                <a:spcPts val="0"/>
              </a:spcAft>
            </a:pPr>
            <a:r>
              <a:rPr lang="en-US" altLang="ja-JP" u="heavy" kern="100" dirty="0" smtClean="0">
                <a:solidFill>
                  <a:srgbClr val="000000"/>
                </a:solidFill>
                <a:latin typeface="+mn-ea"/>
                <a:cs typeface="Times New Roman" panose="02020603050405020304" pitchFamily="18" charset="0"/>
              </a:rPr>
              <a:t>    </a:t>
            </a:r>
            <a:r>
              <a:rPr lang="ja-JP" altLang="en-US" u="heavy" kern="100" dirty="0" smtClean="0">
                <a:solidFill>
                  <a:srgbClr val="000000"/>
                </a:solidFill>
                <a:latin typeface="+mn-ea"/>
                <a:cs typeface="Times New Roman" panose="02020603050405020304" pitchFamily="18" charset="0"/>
              </a:rPr>
              <a:t>休み</a:t>
            </a:r>
            <a:r>
              <a:rPr lang="ja-JP" altLang="ja-JP" u="heavy" kern="100" dirty="0" smtClean="0">
                <a:solidFill>
                  <a:srgbClr val="000000"/>
                </a:solidFill>
                <a:latin typeface="+mn-ea"/>
                <a:cs typeface="Times New Roman" panose="02020603050405020304" pitchFamily="18" charset="0"/>
              </a:rPr>
              <a:t>。</a:t>
            </a:r>
            <a:endParaRPr lang="en-US" altLang="ja-JP" u="heavy" kern="100" dirty="0" smtClean="0">
              <a:solidFill>
                <a:srgbClr val="000000"/>
              </a:solidFill>
              <a:latin typeface="+mn-ea"/>
              <a:cs typeface="Times New Roman" panose="02020603050405020304" pitchFamily="18" charset="0"/>
            </a:endParaRPr>
          </a:p>
          <a:p>
            <a:pPr marL="133350" indent="210185" algn="just">
              <a:lnSpc>
                <a:spcPts val="1200"/>
              </a:lnSpc>
              <a:spcAft>
                <a:spcPts val="0"/>
              </a:spcAft>
            </a:pPr>
            <a:endParaRPr lang="ja-JP" altLang="ja-JP" sz="1600" kern="100" dirty="0">
              <a:latin typeface="+mn-ea"/>
              <a:cs typeface="Times New Roman" panose="02020603050405020304" pitchFamily="18" charset="0"/>
            </a:endParaRPr>
          </a:p>
          <a:p>
            <a:pPr marL="133350" indent="209550" algn="just">
              <a:lnSpc>
                <a:spcPts val="1200"/>
              </a:lnSpc>
              <a:spcAft>
                <a:spcPts val="800"/>
              </a:spcAft>
            </a:pPr>
            <a:r>
              <a:rPr lang="en-US" altLang="ja-JP" kern="100" dirty="0" smtClean="0">
                <a:solidFill>
                  <a:srgbClr val="000000"/>
                </a:solidFill>
                <a:latin typeface="+mn-ea"/>
                <a:cs typeface="Times New Roman" panose="02020603050405020304" pitchFamily="18" charset="0"/>
              </a:rPr>
              <a:t> </a:t>
            </a:r>
            <a:r>
              <a:rPr lang="ja-JP" altLang="ja-JP" kern="100" dirty="0" smtClean="0">
                <a:solidFill>
                  <a:srgbClr val="000000"/>
                </a:solidFill>
                <a:latin typeface="+mn-ea"/>
                <a:cs typeface="Times New Roman" panose="02020603050405020304" pitchFamily="18" charset="0"/>
              </a:rPr>
              <a:t>〇</a:t>
            </a:r>
            <a:r>
              <a:rPr lang="ja-JP" altLang="ja-JP" kern="100" dirty="0">
                <a:solidFill>
                  <a:srgbClr val="000000"/>
                </a:solidFill>
                <a:latin typeface="+mn-ea"/>
                <a:cs typeface="Times New Roman" panose="02020603050405020304" pitchFamily="18" charset="0"/>
              </a:rPr>
              <a:t>学校の部活動ではないので、顧問は参加</a:t>
            </a:r>
            <a:r>
              <a:rPr lang="ja-JP" altLang="ja-JP" kern="100" dirty="0" smtClean="0">
                <a:solidFill>
                  <a:srgbClr val="000000"/>
                </a:solidFill>
                <a:latin typeface="+mn-ea"/>
                <a:cs typeface="Times New Roman" panose="02020603050405020304" pitchFamily="18" charset="0"/>
              </a:rPr>
              <a:t>し</a:t>
            </a:r>
            <a:r>
              <a:rPr lang="ja-JP" altLang="en-US" kern="100" dirty="0" smtClean="0">
                <a:solidFill>
                  <a:srgbClr val="000000"/>
                </a:solidFill>
                <a:latin typeface="+mn-ea"/>
                <a:cs typeface="Times New Roman" panose="02020603050405020304" pitchFamily="18" charset="0"/>
              </a:rPr>
              <a:t>ない</a:t>
            </a:r>
            <a:r>
              <a:rPr lang="ja-JP" altLang="ja-JP" kern="100" dirty="0" smtClean="0">
                <a:solidFill>
                  <a:srgbClr val="000000"/>
                </a:solidFill>
                <a:latin typeface="+mn-ea"/>
                <a:cs typeface="Times New Roman" panose="02020603050405020304" pitchFamily="18" charset="0"/>
              </a:rPr>
              <a:t>。</a:t>
            </a:r>
            <a:endParaRPr lang="en-US" altLang="ja-JP" kern="100" dirty="0" smtClean="0">
              <a:solidFill>
                <a:srgbClr val="000000"/>
              </a:solidFill>
              <a:latin typeface="+mn-ea"/>
              <a:cs typeface="Times New Roman" panose="02020603050405020304" pitchFamily="18" charset="0"/>
            </a:endParaRPr>
          </a:p>
          <a:p>
            <a:pPr marL="133350" indent="209550" algn="just">
              <a:lnSpc>
                <a:spcPts val="1200"/>
              </a:lnSpc>
              <a:spcAft>
                <a:spcPts val="800"/>
              </a:spcAft>
            </a:pPr>
            <a:endParaRPr lang="en-US" altLang="ja-JP" kern="100" dirty="0" smtClean="0">
              <a:solidFill>
                <a:srgbClr val="000000"/>
              </a:solidFill>
              <a:latin typeface="+mn-ea"/>
              <a:cs typeface="Times New Roman" panose="02020603050405020304" pitchFamily="18" charset="0"/>
            </a:endParaRPr>
          </a:p>
          <a:p>
            <a:pPr marL="133350" indent="209550" algn="just">
              <a:lnSpc>
                <a:spcPts val="1200"/>
              </a:lnSpc>
              <a:spcAft>
                <a:spcPts val="800"/>
              </a:spcAft>
            </a:pPr>
            <a:endParaRPr lang="ja-JP" altLang="ja-JP" sz="1600" kern="100" dirty="0">
              <a:latin typeface="+mn-ea"/>
              <a:cs typeface="Times New Roman" panose="02020603050405020304" pitchFamily="18" charset="0"/>
            </a:endParaRPr>
          </a:p>
          <a:p>
            <a:pPr marL="133350" algn="just">
              <a:lnSpc>
                <a:spcPts val="1200"/>
              </a:lnSpc>
              <a:spcAft>
                <a:spcPts val="0"/>
              </a:spcAft>
            </a:pPr>
            <a:r>
              <a:rPr lang="ja-JP" altLang="en-US" b="1" kern="100" dirty="0">
                <a:solidFill>
                  <a:srgbClr val="000000"/>
                </a:solidFill>
                <a:latin typeface="+mn-ea"/>
                <a:cs typeface="Times New Roman" panose="02020603050405020304" pitchFamily="18" charset="0"/>
              </a:rPr>
              <a:t>②</a:t>
            </a:r>
            <a:r>
              <a:rPr lang="ja-JP" altLang="ja-JP" b="1" kern="100" dirty="0" smtClean="0">
                <a:solidFill>
                  <a:srgbClr val="000000"/>
                </a:solidFill>
                <a:latin typeface="+mn-ea"/>
                <a:cs typeface="Times New Roman" panose="02020603050405020304" pitchFamily="18" charset="0"/>
              </a:rPr>
              <a:t> </a:t>
            </a:r>
            <a:r>
              <a:rPr lang="ja-JP" altLang="ja-JP" b="1" kern="100" dirty="0">
                <a:solidFill>
                  <a:srgbClr val="000000"/>
                </a:solidFill>
                <a:latin typeface="+mn-ea"/>
                <a:cs typeface="Times New Roman" panose="02020603050405020304" pitchFamily="18" charset="0"/>
              </a:rPr>
              <a:t>学校訪問型（地域連携による部活動）： 野球 ・ 吹奏</a:t>
            </a:r>
            <a:r>
              <a:rPr lang="ja-JP" altLang="ja-JP" b="1" kern="100" dirty="0" smtClean="0">
                <a:solidFill>
                  <a:srgbClr val="000000"/>
                </a:solidFill>
                <a:latin typeface="+mn-ea"/>
                <a:cs typeface="Times New Roman" panose="02020603050405020304" pitchFamily="18" charset="0"/>
              </a:rPr>
              <a:t>楽</a:t>
            </a:r>
            <a:endParaRPr lang="en-US" altLang="ja-JP" b="1" kern="100" dirty="0" smtClean="0">
              <a:solidFill>
                <a:srgbClr val="000000"/>
              </a:solidFill>
              <a:latin typeface="+mn-ea"/>
              <a:cs typeface="Times New Roman" panose="02020603050405020304" pitchFamily="18" charset="0"/>
            </a:endParaRPr>
          </a:p>
          <a:p>
            <a:pPr marL="133350" algn="just">
              <a:lnSpc>
                <a:spcPts val="1200"/>
              </a:lnSpc>
              <a:spcAft>
                <a:spcPts val="0"/>
              </a:spcAft>
            </a:pPr>
            <a:endParaRPr lang="en-US" altLang="ja-JP" kern="100" dirty="0" smtClean="0">
              <a:solidFill>
                <a:srgbClr val="000000"/>
              </a:solidFill>
              <a:latin typeface="+mn-ea"/>
              <a:cs typeface="Times New Roman" panose="02020603050405020304" pitchFamily="18" charset="0"/>
            </a:endParaRPr>
          </a:p>
          <a:p>
            <a:pPr marL="133350" algn="just">
              <a:lnSpc>
                <a:spcPts val="1200"/>
              </a:lnSpc>
              <a:spcAft>
                <a:spcPts val="0"/>
              </a:spcAft>
            </a:pPr>
            <a:r>
              <a:rPr lang="ja-JP" altLang="ja-JP" kern="100" dirty="0" smtClean="0">
                <a:solidFill>
                  <a:srgbClr val="000000"/>
                </a:solidFill>
                <a:latin typeface="+mn-ea"/>
                <a:cs typeface="Times New Roman" panose="02020603050405020304" pitchFamily="18" charset="0"/>
              </a:rPr>
              <a:t> </a:t>
            </a:r>
            <a:endParaRPr lang="ja-JP" altLang="ja-JP" sz="1600" kern="100" dirty="0">
              <a:latin typeface="+mn-ea"/>
              <a:cs typeface="Times New Roman" panose="02020603050405020304" pitchFamily="18" charset="0"/>
            </a:endParaRPr>
          </a:p>
          <a:p>
            <a:pPr marL="133350" algn="just">
              <a:lnSpc>
                <a:spcPts val="1200"/>
              </a:lnSpc>
              <a:spcBef>
                <a:spcPts val="100"/>
              </a:spcBef>
              <a:spcAft>
                <a:spcPts val="0"/>
              </a:spcAft>
            </a:pPr>
            <a:r>
              <a:rPr lang="ja-JP" altLang="ja-JP" kern="100" dirty="0">
                <a:solidFill>
                  <a:srgbClr val="000000"/>
                </a:solidFill>
                <a:latin typeface="+mn-ea"/>
                <a:cs typeface="Times New Roman" panose="02020603050405020304" pitchFamily="18" charset="0"/>
              </a:rPr>
              <a:t>　 ◎各校で実施する通常の部活動に地域の指導者が参加し、指導に</a:t>
            </a:r>
            <a:r>
              <a:rPr lang="ja-JP" altLang="ja-JP" kern="100" dirty="0" smtClean="0">
                <a:solidFill>
                  <a:srgbClr val="000000"/>
                </a:solidFill>
                <a:latin typeface="+mn-ea"/>
                <a:cs typeface="Times New Roman" panose="02020603050405020304" pitchFamily="18" charset="0"/>
              </a:rPr>
              <a:t>当た</a:t>
            </a:r>
            <a:r>
              <a:rPr lang="ja-JP" altLang="en-US" kern="100" dirty="0" smtClean="0">
                <a:solidFill>
                  <a:srgbClr val="000000"/>
                </a:solidFill>
                <a:latin typeface="+mn-ea"/>
                <a:cs typeface="Times New Roman" panose="02020603050405020304" pitchFamily="18" charset="0"/>
              </a:rPr>
              <a:t>る。</a:t>
            </a:r>
            <a:endParaRPr lang="en-US" altLang="ja-JP" kern="100" dirty="0" smtClean="0">
              <a:solidFill>
                <a:srgbClr val="000000"/>
              </a:solidFill>
              <a:latin typeface="+mn-ea"/>
              <a:cs typeface="Times New Roman" panose="02020603050405020304" pitchFamily="18" charset="0"/>
            </a:endParaRPr>
          </a:p>
          <a:p>
            <a:pPr marL="133350" algn="just">
              <a:lnSpc>
                <a:spcPts val="1200"/>
              </a:lnSpc>
              <a:spcBef>
                <a:spcPts val="100"/>
              </a:spcBef>
              <a:spcAft>
                <a:spcPts val="0"/>
              </a:spcAft>
            </a:pPr>
            <a:endParaRPr lang="ja-JP" altLang="ja-JP" sz="1600" kern="100" dirty="0">
              <a:latin typeface="+mn-ea"/>
              <a:cs typeface="Times New Roman" panose="02020603050405020304" pitchFamily="18" charset="0"/>
            </a:endParaRPr>
          </a:p>
          <a:p>
            <a:pPr marL="133350" indent="209550" algn="just">
              <a:lnSpc>
                <a:spcPts val="1200"/>
              </a:lnSpc>
              <a:spcAft>
                <a:spcPts val="0"/>
              </a:spcAft>
            </a:pPr>
            <a:r>
              <a:rPr lang="en-US" altLang="ja-JP" kern="100" dirty="0" smtClean="0">
                <a:solidFill>
                  <a:srgbClr val="000000"/>
                </a:solidFill>
                <a:latin typeface="+mn-ea"/>
                <a:cs typeface="Times New Roman" panose="02020603050405020304" pitchFamily="18" charset="0"/>
              </a:rPr>
              <a:t> </a:t>
            </a:r>
            <a:r>
              <a:rPr lang="ja-JP" altLang="ja-JP" kern="100" dirty="0" smtClean="0">
                <a:solidFill>
                  <a:srgbClr val="000000"/>
                </a:solidFill>
                <a:latin typeface="+mn-ea"/>
                <a:cs typeface="Times New Roman" panose="02020603050405020304" pitchFamily="18" charset="0"/>
              </a:rPr>
              <a:t>〇</a:t>
            </a:r>
            <a:r>
              <a:rPr lang="ja-JP" altLang="ja-JP" kern="100" dirty="0">
                <a:solidFill>
                  <a:srgbClr val="000000"/>
                </a:solidFill>
                <a:latin typeface="+mn-ea"/>
                <a:cs typeface="Times New Roman" panose="02020603050405020304" pitchFamily="18" charset="0"/>
              </a:rPr>
              <a:t>学校の部活動なので、生徒（部員）は原則として全員参加と</a:t>
            </a:r>
            <a:r>
              <a:rPr lang="ja-JP" altLang="ja-JP" kern="100" dirty="0" smtClean="0">
                <a:solidFill>
                  <a:srgbClr val="000000"/>
                </a:solidFill>
                <a:latin typeface="+mn-ea"/>
                <a:cs typeface="Times New Roman" panose="02020603050405020304" pitchFamily="18" charset="0"/>
              </a:rPr>
              <a:t>なり</a:t>
            </a:r>
            <a:r>
              <a:rPr lang="ja-JP" altLang="en-US" kern="100" dirty="0">
                <a:solidFill>
                  <a:srgbClr val="000000"/>
                </a:solidFill>
                <a:latin typeface="+mn-ea"/>
                <a:cs typeface="Times New Roman" panose="02020603050405020304" pitchFamily="18" charset="0"/>
              </a:rPr>
              <a:t>、</a:t>
            </a:r>
            <a:r>
              <a:rPr lang="ja-JP" altLang="ja-JP" kern="100" dirty="0" smtClean="0">
                <a:solidFill>
                  <a:srgbClr val="000000"/>
                </a:solidFill>
                <a:latin typeface="+mn-ea"/>
                <a:cs typeface="Times New Roman" panose="02020603050405020304" pitchFamily="18" charset="0"/>
              </a:rPr>
              <a:t>顧問</a:t>
            </a:r>
            <a:r>
              <a:rPr lang="ja-JP" altLang="en-US" kern="100" dirty="0" smtClean="0">
                <a:solidFill>
                  <a:srgbClr val="000000"/>
                </a:solidFill>
                <a:latin typeface="+mn-ea"/>
                <a:cs typeface="Times New Roman" panose="02020603050405020304" pitchFamily="18" charset="0"/>
              </a:rPr>
              <a:t>の</a:t>
            </a:r>
            <a:endParaRPr lang="en-US" altLang="ja-JP" kern="100" dirty="0" smtClean="0">
              <a:solidFill>
                <a:srgbClr val="000000"/>
              </a:solidFill>
              <a:latin typeface="+mn-ea"/>
              <a:cs typeface="Times New Roman" panose="02020603050405020304" pitchFamily="18" charset="0"/>
            </a:endParaRPr>
          </a:p>
          <a:p>
            <a:pPr marL="133350" indent="209550" algn="just">
              <a:lnSpc>
                <a:spcPts val="1200"/>
              </a:lnSpc>
              <a:spcAft>
                <a:spcPts val="0"/>
              </a:spcAft>
            </a:pPr>
            <a:r>
              <a:rPr lang="ja-JP" altLang="en-US" kern="100" dirty="0">
                <a:solidFill>
                  <a:srgbClr val="000000"/>
                </a:solidFill>
                <a:latin typeface="+mn-ea"/>
                <a:cs typeface="Times New Roman" panose="02020603050405020304" pitchFamily="18" charset="0"/>
              </a:rPr>
              <a:t>　</a:t>
            </a:r>
            <a:r>
              <a:rPr lang="ja-JP" altLang="en-US" kern="100" dirty="0" smtClean="0">
                <a:solidFill>
                  <a:srgbClr val="000000"/>
                </a:solidFill>
                <a:latin typeface="+mn-ea"/>
                <a:cs typeface="Times New Roman" panose="02020603050405020304" pitchFamily="18" charset="0"/>
              </a:rPr>
              <a:t>　</a:t>
            </a:r>
            <a:endParaRPr lang="en-US" altLang="ja-JP" kern="100" dirty="0" smtClean="0">
              <a:solidFill>
                <a:srgbClr val="000000"/>
              </a:solidFill>
              <a:latin typeface="+mn-ea"/>
              <a:cs typeface="Times New Roman" panose="02020603050405020304" pitchFamily="18" charset="0"/>
            </a:endParaRPr>
          </a:p>
          <a:p>
            <a:pPr marL="133350" indent="209550" algn="just">
              <a:lnSpc>
                <a:spcPts val="1200"/>
              </a:lnSpc>
              <a:spcAft>
                <a:spcPts val="0"/>
              </a:spcAft>
            </a:pPr>
            <a:r>
              <a:rPr lang="ja-JP" altLang="en-US" kern="100" dirty="0">
                <a:solidFill>
                  <a:srgbClr val="000000"/>
                </a:solidFill>
                <a:latin typeface="+mn-ea"/>
                <a:cs typeface="Times New Roman" panose="02020603050405020304" pitchFamily="18" charset="0"/>
              </a:rPr>
              <a:t>　</a:t>
            </a:r>
            <a:r>
              <a:rPr lang="ja-JP" altLang="en-US" kern="100" dirty="0" smtClean="0">
                <a:solidFill>
                  <a:srgbClr val="000000"/>
                </a:solidFill>
                <a:latin typeface="+mn-ea"/>
                <a:cs typeface="Times New Roman" panose="02020603050405020304" pitchFamily="18" charset="0"/>
              </a:rPr>
              <a:t>指導あり。</a:t>
            </a:r>
            <a:endParaRPr lang="ja-JP" altLang="ja-JP" sz="1600" kern="100" dirty="0">
              <a:latin typeface="+mn-ea"/>
              <a:cs typeface="Times New Roman" panose="02020603050405020304" pitchFamily="18" charset="0"/>
            </a:endParaRPr>
          </a:p>
        </p:txBody>
      </p:sp>
    </p:spTree>
    <p:extLst>
      <p:ext uri="{BB962C8B-B14F-4D97-AF65-F5344CB8AC3E}">
        <p14:creationId xmlns:p14="http://schemas.microsoft.com/office/powerpoint/2010/main" val="135224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060AB606-D6AE-E2FC-EE8A-16860CD6DDD0}"/>
              </a:ext>
            </a:extLst>
          </p:cNvPr>
          <p:cNvSpPr txBox="1">
            <a:spLocks/>
          </p:cNvSpPr>
          <p:nvPr/>
        </p:nvSpPr>
        <p:spPr>
          <a:xfrm>
            <a:off x="498841" y="856211"/>
            <a:ext cx="7886700" cy="1460456"/>
          </a:xfrm>
          <a:prstGeom prst="rect">
            <a:avLst/>
          </a:prstGeom>
        </p:spPr>
        <p:txBody>
          <a:bodyPr vert="horz" lIns="68580" tIns="34290" rIns="68580" bIns="3429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33350" algn="just">
              <a:lnSpc>
                <a:spcPts val="1200"/>
              </a:lnSpc>
              <a:spcAft>
                <a:spcPts val="0"/>
              </a:spcAft>
            </a:pPr>
            <a:endParaRPr lang="en-US" altLang="ja-JP" sz="1800" dirty="0" smtClean="0"/>
          </a:p>
          <a:p>
            <a:pPr marL="133350" algn="just">
              <a:lnSpc>
                <a:spcPts val="1200"/>
              </a:lnSpc>
              <a:spcAft>
                <a:spcPts val="0"/>
              </a:spcAft>
            </a:pPr>
            <a:r>
              <a:rPr lang="ja-JP" altLang="en-US" sz="1800" dirty="0" smtClean="0"/>
              <a:t>〇モデル団体活動実証事業①－１</a:t>
            </a:r>
            <a:r>
              <a:rPr lang="ja-JP" altLang="en-US" sz="1800" dirty="0"/>
              <a:t>　</a:t>
            </a:r>
            <a:r>
              <a:rPr lang="ja-JP" altLang="en-US" sz="1800" dirty="0" smtClean="0"/>
              <a:t>　集合型（地域クラブ活動）「卓球」</a:t>
            </a:r>
            <a:endParaRPr lang="en-US" altLang="ja-JP" sz="1800" dirty="0" smtClean="0"/>
          </a:p>
          <a:p>
            <a:endParaRPr lang="en-US" altLang="ja-JP" sz="1800" dirty="0" smtClean="0"/>
          </a:p>
          <a:p>
            <a:r>
              <a:rPr lang="ja-JP" altLang="en-US" sz="1400" dirty="0"/>
              <a:t>　　</a:t>
            </a:r>
            <a:r>
              <a:rPr lang="ja-JP" altLang="en-US" sz="1400" dirty="0" smtClean="0"/>
              <a:t>・「</a:t>
            </a:r>
            <a:r>
              <a:rPr lang="en-US" altLang="ja-JP" sz="1400" dirty="0" smtClean="0"/>
              <a:t>NPO</a:t>
            </a:r>
            <a:r>
              <a:rPr lang="ja-JP" altLang="en-US" sz="1400" dirty="0" smtClean="0"/>
              <a:t>鹿角くらす</a:t>
            </a:r>
            <a:r>
              <a:rPr lang="ja-JP" altLang="en-US" sz="1400" dirty="0" err="1" smtClean="0"/>
              <a:t>た</a:t>
            </a:r>
            <a:r>
              <a:rPr lang="ja-JP" altLang="en-US" sz="1400" dirty="0" smtClean="0"/>
              <a:t>」との共催事業</a:t>
            </a:r>
            <a:endParaRPr lang="en-US" altLang="ja-JP" sz="1400" dirty="0" smtClean="0"/>
          </a:p>
          <a:p>
            <a:r>
              <a:rPr lang="ja-JP" altLang="en-US" sz="1400" dirty="0"/>
              <a:t>　</a:t>
            </a:r>
            <a:r>
              <a:rPr lang="ja-JP" altLang="en-US" sz="1400" dirty="0" smtClean="0"/>
              <a:t>　・会費等：くらす</a:t>
            </a:r>
            <a:r>
              <a:rPr lang="ja-JP" altLang="en-US" sz="1400" dirty="0" err="1" smtClean="0"/>
              <a:t>た</a:t>
            </a:r>
            <a:r>
              <a:rPr lang="ja-JP" altLang="en-US" sz="1400" dirty="0" smtClean="0"/>
              <a:t>会員　　年会費</a:t>
            </a:r>
            <a:r>
              <a:rPr lang="en-US" altLang="ja-JP" sz="1400" dirty="0" smtClean="0"/>
              <a:t>1,500</a:t>
            </a:r>
            <a:r>
              <a:rPr lang="ja-JP" altLang="en-US" sz="1400" dirty="0" smtClean="0"/>
              <a:t>円</a:t>
            </a:r>
            <a:r>
              <a:rPr lang="en-US" altLang="ja-JP" sz="1400" dirty="0" smtClean="0"/>
              <a:t>+</a:t>
            </a:r>
            <a:r>
              <a:rPr lang="ja-JP" altLang="en-US" sz="1400" dirty="0" smtClean="0"/>
              <a:t>保険料</a:t>
            </a:r>
            <a:r>
              <a:rPr lang="en-US" altLang="ja-JP" sz="1400" dirty="0" smtClean="0"/>
              <a:t>800</a:t>
            </a:r>
            <a:r>
              <a:rPr lang="ja-JP" altLang="en-US" sz="1400" dirty="0" smtClean="0"/>
              <a:t>円</a:t>
            </a:r>
            <a:r>
              <a:rPr lang="en-US" altLang="ja-JP" sz="1400" dirty="0" smtClean="0"/>
              <a:t>+</a:t>
            </a:r>
            <a:r>
              <a:rPr lang="ja-JP" altLang="en-US" sz="1400" dirty="0" smtClean="0"/>
              <a:t>各回参加料＠</a:t>
            </a:r>
            <a:r>
              <a:rPr lang="en-US" altLang="ja-JP" sz="1400" dirty="0" smtClean="0"/>
              <a:t>100</a:t>
            </a:r>
            <a:r>
              <a:rPr lang="ja-JP" altLang="en-US" sz="1400" dirty="0" smtClean="0"/>
              <a:t>円</a:t>
            </a:r>
            <a:endParaRPr lang="en-US" altLang="ja-JP" sz="1400" dirty="0" smtClean="0"/>
          </a:p>
          <a:p>
            <a:r>
              <a:rPr lang="ja-JP" altLang="en-US" sz="1400" dirty="0"/>
              <a:t>　</a:t>
            </a:r>
            <a:r>
              <a:rPr lang="ja-JP" altLang="en-US" sz="1400" dirty="0" smtClean="0"/>
              <a:t>　　　　　　くらす</a:t>
            </a:r>
            <a:r>
              <a:rPr lang="ja-JP" altLang="en-US" sz="1400" dirty="0" err="1" smtClean="0"/>
              <a:t>た</a:t>
            </a:r>
            <a:r>
              <a:rPr lang="ja-JP" altLang="en-US" sz="1400" dirty="0" smtClean="0"/>
              <a:t>非会員　年会費　   </a:t>
            </a:r>
            <a:r>
              <a:rPr lang="en-US" altLang="ja-JP" sz="1400" dirty="0" smtClean="0"/>
              <a:t>0</a:t>
            </a:r>
            <a:r>
              <a:rPr lang="ja-JP" altLang="en-US" sz="1400" dirty="0" smtClean="0"/>
              <a:t>円</a:t>
            </a:r>
            <a:r>
              <a:rPr lang="en-US" altLang="ja-JP" sz="1400" dirty="0" smtClean="0"/>
              <a:t>+</a:t>
            </a:r>
            <a:r>
              <a:rPr lang="ja-JP" altLang="en-US" sz="1400" dirty="0" smtClean="0"/>
              <a:t>保険料</a:t>
            </a:r>
            <a:r>
              <a:rPr lang="en-US" altLang="ja-JP" sz="1400" dirty="0" smtClean="0"/>
              <a:t>800</a:t>
            </a:r>
            <a:r>
              <a:rPr lang="ja-JP" altLang="en-US" sz="1400" dirty="0" smtClean="0"/>
              <a:t>円</a:t>
            </a:r>
            <a:r>
              <a:rPr lang="en-US" altLang="ja-JP" sz="1400" dirty="0" smtClean="0"/>
              <a:t>+</a:t>
            </a:r>
            <a:r>
              <a:rPr lang="ja-JP" altLang="en-US" sz="1400" dirty="0" smtClean="0"/>
              <a:t>各回参加料＠</a:t>
            </a:r>
            <a:r>
              <a:rPr lang="en-US" altLang="ja-JP" sz="1400" dirty="0" smtClean="0"/>
              <a:t>500</a:t>
            </a:r>
            <a:r>
              <a:rPr lang="ja-JP" altLang="en-US" sz="1400" dirty="0" smtClean="0"/>
              <a:t>円</a:t>
            </a:r>
            <a:endParaRPr lang="en-US" altLang="ja-JP" sz="1400" dirty="0" smtClean="0"/>
          </a:p>
          <a:p>
            <a:r>
              <a:rPr lang="ja-JP" altLang="en-US" sz="1400" dirty="0"/>
              <a:t>　</a:t>
            </a:r>
            <a:r>
              <a:rPr lang="ja-JP" altLang="en-US" sz="1400" dirty="0" smtClean="0"/>
              <a:t>　・募集方法：４月「地域移行だより第３号」にて学校を経由して周知。オンライン受付。</a:t>
            </a:r>
            <a:endParaRPr lang="ja-JP" altLang="en-US" sz="1400" dirty="0"/>
          </a:p>
        </p:txBody>
      </p:sp>
      <p:sp>
        <p:nvSpPr>
          <p:cNvPr id="9" name="正方形/長方形 8"/>
          <p:cNvSpPr/>
          <p:nvPr/>
        </p:nvSpPr>
        <p:spPr>
          <a:xfrm>
            <a:off x="830470" y="1543084"/>
            <a:ext cx="7226383" cy="830997"/>
          </a:xfrm>
          <a:prstGeom prst="rect">
            <a:avLst/>
          </a:prstGeom>
        </p:spPr>
        <p:txBody>
          <a:bodyPr wrap="square">
            <a:spAutoFit/>
          </a:bodyPr>
          <a:lstStyle/>
          <a:p>
            <a:r>
              <a:rPr lang="ja-JP" altLang="en-US" sz="1200" dirty="0" smtClean="0"/>
              <a:t>　　</a:t>
            </a:r>
            <a:endParaRPr lang="en-US" altLang="ja-JP" sz="1200" dirty="0" smtClean="0">
              <a:solidFill>
                <a:prstClr val="black"/>
              </a:solidFill>
            </a:endParaRPr>
          </a:p>
          <a:p>
            <a:pPr lvl="0"/>
            <a:endParaRPr lang="en-US" altLang="ja-JP" sz="1200" dirty="0">
              <a:solidFill>
                <a:prstClr val="black"/>
              </a:solidFill>
            </a:endParaRPr>
          </a:p>
          <a:p>
            <a:pPr lvl="0"/>
            <a:endParaRPr lang="en-US" altLang="ja-JP" sz="1200" dirty="0" smtClean="0">
              <a:solidFill>
                <a:prstClr val="black"/>
              </a:solidFill>
            </a:endParaRPr>
          </a:p>
          <a:p>
            <a:pPr lvl="0"/>
            <a:endParaRPr lang="en-US" altLang="ja-JP" sz="1200" dirty="0">
              <a:solidFill>
                <a:prstClr val="black"/>
              </a:solidFill>
            </a:endParaRPr>
          </a:p>
        </p:txBody>
      </p:sp>
      <p:sp>
        <p:nvSpPr>
          <p:cNvPr id="7" name="字幕 2">
            <a:extLst>
              <a:ext uri="{FF2B5EF4-FFF2-40B4-BE49-F238E27FC236}">
                <a16:creationId xmlns:a16="http://schemas.microsoft.com/office/drawing/2014/main" id="{899112AA-97F5-0FA3-5A70-A144207B65A7}"/>
              </a:ext>
            </a:extLst>
          </p:cNvPr>
          <p:cNvSpPr txBox="1">
            <a:spLocks/>
          </p:cNvSpPr>
          <p:nvPr/>
        </p:nvSpPr>
        <p:spPr>
          <a:xfrm>
            <a:off x="8640000" y="6479999"/>
            <a:ext cx="360000" cy="36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en-US" altLang="ja-JP" sz="1600" dirty="0" smtClean="0"/>
              <a:t>7</a:t>
            </a:r>
            <a:endParaRPr lang="en-US" altLang="ja-JP" sz="1600" dirty="0"/>
          </a:p>
        </p:txBody>
      </p:sp>
      <p:sp>
        <p:nvSpPr>
          <p:cNvPr id="8" name="タイトル 1">
            <a:extLst>
              <a:ext uri="{FF2B5EF4-FFF2-40B4-BE49-F238E27FC236}">
                <a16:creationId xmlns:a16="http://schemas.microsoft.com/office/drawing/2014/main" id="{CEB60874-2BD5-7CD6-0273-A4CC8617DE76}"/>
              </a:ext>
            </a:extLst>
          </p:cNvPr>
          <p:cNvSpPr txBox="1">
            <a:spLocks/>
          </p:cNvSpPr>
          <p:nvPr/>
        </p:nvSpPr>
        <p:spPr>
          <a:xfrm>
            <a:off x="498841" y="349538"/>
            <a:ext cx="7886700" cy="580769"/>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smtClean="0"/>
              <a:t>（</a:t>
            </a:r>
            <a:r>
              <a:rPr lang="ja-JP" altLang="en-US" sz="2400" dirty="0"/>
              <a:t>２</a:t>
            </a:r>
            <a:r>
              <a:rPr lang="ja-JP" altLang="en-US" sz="2400" dirty="0" smtClean="0"/>
              <a:t>）令和７年度の取組について</a:t>
            </a:r>
            <a:endParaRPr lang="ja-JP" altLang="en-US" sz="2400" dirty="0"/>
          </a:p>
        </p:txBody>
      </p:sp>
      <p:graphicFrame>
        <p:nvGraphicFramePr>
          <p:cNvPr id="10" name="表 9"/>
          <p:cNvGraphicFramePr>
            <a:graphicFrameLocks noGrp="1"/>
          </p:cNvGraphicFramePr>
          <p:nvPr>
            <p:extLst>
              <p:ext uri="{D42A27DB-BD31-4B8C-83A1-F6EECF244321}">
                <p14:modId xmlns:p14="http://schemas.microsoft.com/office/powerpoint/2010/main" val="1754384169"/>
              </p:ext>
            </p:extLst>
          </p:nvPr>
        </p:nvGraphicFramePr>
        <p:xfrm>
          <a:off x="442590" y="2214041"/>
          <a:ext cx="8197410" cy="1680360"/>
        </p:xfrm>
        <a:graphic>
          <a:graphicData uri="http://schemas.openxmlformats.org/drawingml/2006/table">
            <a:tbl>
              <a:tblPr firstRow="1" bandRow="1">
                <a:tableStyleId>{5C22544A-7EE6-4342-B048-85BDC9FD1C3A}</a:tableStyleId>
              </a:tblPr>
              <a:tblGrid>
                <a:gridCol w="1285419">
                  <a:extLst>
                    <a:ext uri="{9D8B030D-6E8A-4147-A177-3AD203B41FA5}">
                      <a16:colId xmlns:a16="http://schemas.microsoft.com/office/drawing/2014/main" val="2518988879"/>
                    </a:ext>
                  </a:extLst>
                </a:gridCol>
                <a:gridCol w="2891562">
                  <a:extLst>
                    <a:ext uri="{9D8B030D-6E8A-4147-A177-3AD203B41FA5}">
                      <a16:colId xmlns:a16="http://schemas.microsoft.com/office/drawing/2014/main" val="144876682"/>
                    </a:ext>
                  </a:extLst>
                </a:gridCol>
                <a:gridCol w="4020429">
                  <a:extLst>
                    <a:ext uri="{9D8B030D-6E8A-4147-A177-3AD203B41FA5}">
                      <a16:colId xmlns:a16="http://schemas.microsoft.com/office/drawing/2014/main" val="1497014806"/>
                    </a:ext>
                  </a:extLst>
                </a:gridCol>
              </a:tblGrid>
              <a:tr h="324000">
                <a:tc>
                  <a:txBody>
                    <a:bodyPr/>
                    <a:lstStyle/>
                    <a:p>
                      <a:endParaRPr kumimoji="1" lang="ja-JP" altLang="en-US" sz="1100" dirty="0"/>
                    </a:p>
                  </a:txBody>
                  <a:tcPr anchor="ctr"/>
                </a:tc>
                <a:tc>
                  <a:txBody>
                    <a:bodyPr/>
                    <a:lstStyle/>
                    <a:p>
                      <a:pPr algn="ctr"/>
                      <a:r>
                        <a:rPr kumimoji="1" lang="ja-JP" altLang="en-US" sz="1100" dirty="0" smtClean="0"/>
                        <a:t>令和６年度</a:t>
                      </a:r>
                      <a:endParaRPr kumimoji="1" lang="ja-JP" altLang="en-US" sz="11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令和</a:t>
                      </a:r>
                      <a:r>
                        <a:rPr kumimoji="1" lang="ja-JP" altLang="en-US" sz="1100" dirty="0" smtClean="0"/>
                        <a:t>７年度　　（</a:t>
                      </a:r>
                      <a:r>
                        <a:rPr kumimoji="1" lang="en-US" altLang="ja-JP" sz="1100" dirty="0" smtClean="0"/>
                        <a:t>R7.7.21</a:t>
                      </a:r>
                      <a:r>
                        <a:rPr kumimoji="1" lang="ja-JP" altLang="en-US" sz="1100" dirty="0" smtClean="0"/>
                        <a:t>現在）</a:t>
                      </a:r>
                      <a:endParaRPr kumimoji="1" lang="ja-JP" altLang="en-US" sz="1100" dirty="0"/>
                    </a:p>
                  </a:txBody>
                  <a:tcPr anchor="ctr"/>
                </a:tc>
                <a:extLst>
                  <a:ext uri="{0D108BD9-81ED-4DB2-BD59-A6C34878D82A}">
                    <a16:rowId xmlns:a16="http://schemas.microsoft.com/office/drawing/2014/main" val="1863763647"/>
                  </a:ext>
                </a:extLst>
              </a:tr>
              <a:tr h="648000">
                <a:tc>
                  <a:txBody>
                    <a:bodyPr/>
                    <a:lstStyle/>
                    <a:p>
                      <a:r>
                        <a:rPr kumimoji="1" lang="ja-JP" altLang="en-US" sz="1100" dirty="0" smtClean="0"/>
                        <a:t>申込人数</a:t>
                      </a:r>
                      <a:endParaRPr kumimoji="1" lang="ja-JP" altLang="en-US" sz="1100" dirty="0"/>
                    </a:p>
                  </a:txBody>
                  <a:tcPr anchor="ctr"/>
                </a:tc>
                <a:tc>
                  <a:txBody>
                    <a:bodyPr/>
                    <a:lstStyle/>
                    <a:p>
                      <a:r>
                        <a:rPr kumimoji="1" lang="ja-JP" altLang="en-US" sz="1100" dirty="0" smtClean="0"/>
                        <a:t>花中：男子７人、女子４人</a:t>
                      </a:r>
                      <a:endParaRPr kumimoji="1" lang="en-US" altLang="ja-JP" sz="1100" dirty="0" smtClean="0"/>
                    </a:p>
                    <a:p>
                      <a:r>
                        <a:rPr kumimoji="1" lang="ja-JP" altLang="en-US" sz="1100" dirty="0" smtClean="0"/>
                        <a:t>十中：男子５人、女子１人</a:t>
                      </a:r>
                      <a:endParaRPr kumimoji="1" lang="en-US" altLang="ja-JP" sz="1100" dirty="0" smtClean="0"/>
                    </a:p>
                    <a:p>
                      <a:r>
                        <a:rPr kumimoji="1" lang="ja-JP" altLang="en-US" sz="1100" dirty="0" smtClean="0"/>
                        <a:t>尾中：女子１人　</a:t>
                      </a:r>
                      <a:endParaRPr kumimoji="1" lang="en-US" altLang="ja-JP" sz="1100" dirty="0" smtClean="0"/>
                    </a:p>
                    <a:p>
                      <a:r>
                        <a:rPr kumimoji="1" lang="ja-JP" altLang="en-US" sz="1100" dirty="0" smtClean="0"/>
                        <a:t>　　　　　　　　　　</a:t>
                      </a:r>
                      <a:r>
                        <a:rPr kumimoji="1" lang="ja-JP" altLang="en-US" sz="1100" dirty="0" smtClean="0"/>
                        <a:t>　　　</a:t>
                      </a:r>
                      <a:r>
                        <a:rPr kumimoji="1" lang="ja-JP" altLang="en-US" sz="1100" b="1" u="sng" dirty="0" smtClean="0"/>
                        <a:t>合計１８人</a:t>
                      </a:r>
                      <a:r>
                        <a:rPr kumimoji="1" lang="ja-JP" altLang="en-US" sz="1100" b="1" u="sng" dirty="0" smtClean="0"/>
                        <a:t>　</a:t>
                      </a:r>
                      <a:endParaRPr kumimoji="1" lang="ja-JP" altLang="en-US" sz="1100" b="1" u="sng" dirty="0"/>
                    </a:p>
                  </a:txBody>
                  <a:tcPr anchor="ctr"/>
                </a:tc>
                <a:tc>
                  <a:txBody>
                    <a:bodyPr/>
                    <a:lstStyle/>
                    <a:p>
                      <a:r>
                        <a:rPr kumimoji="1" lang="ja-JP" altLang="en-US" sz="1100" dirty="0" smtClean="0"/>
                        <a:t>＜卓　球　部＞　花中：男子４人、女子２人</a:t>
                      </a:r>
                      <a:endParaRPr kumimoji="1" lang="en-US" altLang="ja-JP" sz="1100" dirty="0" smtClean="0"/>
                    </a:p>
                    <a:p>
                      <a:r>
                        <a:rPr kumimoji="1" lang="ja-JP" altLang="en-US" sz="1100" dirty="0" smtClean="0"/>
                        <a:t>　　　　　　　　十中：</a:t>
                      </a:r>
                      <a:r>
                        <a:rPr kumimoji="1" lang="ja-JP" altLang="en-US" sz="1100" dirty="0" smtClean="0"/>
                        <a:t>男子７人</a:t>
                      </a:r>
                      <a:r>
                        <a:rPr kumimoji="1" lang="ja-JP" altLang="en-US" sz="1100" dirty="0" smtClean="0"/>
                        <a:t>、女子１人</a:t>
                      </a:r>
                      <a:endParaRPr kumimoji="1" lang="en-US" altLang="ja-JP" sz="1100" dirty="0" smtClean="0"/>
                    </a:p>
                    <a:p>
                      <a:r>
                        <a:rPr kumimoji="1" lang="ja-JP" altLang="en-US" sz="1100" dirty="0" smtClean="0"/>
                        <a:t>　　　　　　　　尾中：女子１人</a:t>
                      </a:r>
                      <a:endParaRPr kumimoji="1" lang="en-US" altLang="ja-JP" sz="1100" dirty="0" smtClean="0"/>
                    </a:p>
                    <a:p>
                      <a:r>
                        <a:rPr kumimoji="1" lang="ja-JP" altLang="en-US" sz="1100" dirty="0" smtClean="0"/>
                        <a:t>＜卓球部以外＞　花中：男子１人　　</a:t>
                      </a:r>
                      <a:r>
                        <a:rPr kumimoji="1" lang="ja-JP" altLang="en-US" sz="1100" dirty="0" smtClean="0"/>
                        <a:t>　　　</a:t>
                      </a:r>
                      <a:r>
                        <a:rPr kumimoji="1" lang="ja-JP" altLang="en-US" sz="1100" dirty="0" smtClean="0"/>
                        <a:t>　</a:t>
                      </a:r>
                      <a:r>
                        <a:rPr kumimoji="1" lang="ja-JP" altLang="en-US" sz="1100" b="1" u="sng" dirty="0" smtClean="0"/>
                        <a:t>合計１６人</a:t>
                      </a:r>
                      <a:endParaRPr kumimoji="1" lang="ja-JP" altLang="en-US" sz="1100" dirty="0" smtClean="0"/>
                    </a:p>
                  </a:txBody>
                  <a:tcPr anchor="ctr"/>
                </a:tc>
                <a:extLst>
                  <a:ext uri="{0D108BD9-81ED-4DB2-BD59-A6C34878D82A}">
                    <a16:rowId xmlns:a16="http://schemas.microsoft.com/office/drawing/2014/main" val="3222666874"/>
                  </a:ext>
                </a:extLst>
              </a:tr>
              <a:tr h="324000">
                <a:tc>
                  <a:txBody>
                    <a:bodyPr/>
                    <a:lstStyle/>
                    <a:p>
                      <a:r>
                        <a:rPr kumimoji="1" lang="ja-JP" altLang="en-US" sz="1100" dirty="0" smtClean="0"/>
                        <a:t>卓球部員申込率</a:t>
                      </a:r>
                      <a:endParaRPr kumimoji="1" lang="ja-JP" altLang="en-US" sz="1100" dirty="0"/>
                    </a:p>
                  </a:txBody>
                  <a:tcPr anchor="ctr"/>
                </a:tc>
                <a:tc>
                  <a:txBody>
                    <a:bodyPr/>
                    <a:lstStyle/>
                    <a:p>
                      <a:r>
                        <a:rPr kumimoji="1" lang="ja-JP" altLang="en-US" sz="1100" dirty="0" smtClean="0"/>
                        <a:t>１年生　</a:t>
                      </a:r>
                      <a:r>
                        <a:rPr kumimoji="1" lang="ja-JP" altLang="en-US" sz="1100" dirty="0" smtClean="0"/>
                        <a:t>５９％</a:t>
                      </a:r>
                      <a:endParaRPr kumimoji="1" lang="en-US" altLang="ja-JP" sz="1100" dirty="0" smtClean="0"/>
                    </a:p>
                    <a:p>
                      <a:r>
                        <a:rPr kumimoji="1" lang="ja-JP" altLang="en-US" sz="1100" dirty="0" smtClean="0"/>
                        <a:t>２年生　３６％</a:t>
                      </a:r>
                      <a:endParaRPr kumimoji="1" lang="en-US" altLang="ja-JP" sz="1100" dirty="0" smtClean="0"/>
                    </a:p>
                    <a:p>
                      <a:r>
                        <a:rPr kumimoji="1" lang="ja-JP" altLang="en-US" sz="1100" dirty="0" smtClean="0"/>
                        <a:t>３年生</a:t>
                      </a:r>
                      <a:r>
                        <a:rPr kumimoji="1" lang="ja-JP" altLang="en-US" sz="1100" dirty="0" smtClean="0"/>
                        <a:t>　　</a:t>
                      </a:r>
                      <a:r>
                        <a:rPr kumimoji="1" lang="ja-JP" altLang="en-US" sz="1100" dirty="0" smtClean="0"/>
                        <a:t>８％　　　　</a:t>
                      </a:r>
                      <a:r>
                        <a:rPr kumimoji="1" lang="ja-JP" altLang="en-US" sz="1100" dirty="0" smtClean="0"/>
                        <a:t>　</a:t>
                      </a:r>
                      <a:r>
                        <a:rPr kumimoji="1" lang="ja-JP" altLang="en-US" sz="1100" dirty="0" smtClean="0"/>
                        <a:t>　</a:t>
                      </a:r>
                      <a:r>
                        <a:rPr kumimoji="1" lang="ja-JP" altLang="en-US" sz="1100" b="1" u="sng" dirty="0" smtClean="0"/>
                        <a:t>全体</a:t>
                      </a:r>
                      <a:r>
                        <a:rPr kumimoji="1" lang="ja-JP" altLang="en-US" sz="1100" b="1" u="sng" dirty="0" smtClean="0"/>
                        <a:t>２７％</a:t>
                      </a:r>
                      <a:endParaRPr kumimoji="1" lang="ja-JP" altLang="en-US" sz="1100" b="1" u="sng" dirty="0"/>
                    </a:p>
                  </a:txBody>
                  <a:tcPr anchor="ctr"/>
                </a:tc>
                <a:tc>
                  <a:txBody>
                    <a:bodyPr/>
                    <a:lstStyle/>
                    <a:p>
                      <a:r>
                        <a:rPr kumimoji="1" lang="ja-JP" altLang="en-US" sz="1100" dirty="0" smtClean="0"/>
                        <a:t>　　　　　　　　１年生</a:t>
                      </a:r>
                      <a:r>
                        <a:rPr kumimoji="1" lang="ja-JP" altLang="en-US" sz="1100" dirty="0" smtClean="0"/>
                        <a:t>　</a:t>
                      </a:r>
                      <a:r>
                        <a:rPr kumimoji="1" lang="ja-JP" altLang="en-US" sz="1100" dirty="0" smtClean="0"/>
                        <a:t>３６％</a:t>
                      </a:r>
                      <a:endParaRPr kumimoji="1" lang="en-US" altLang="ja-JP" sz="1100" dirty="0" smtClean="0"/>
                    </a:p>
                    <a:p>
                      <a:r>
                        <a:rPr kumimoji="1" lang="ja-JP" altLang="en-US" sz="1100" dirty="0" smtClean="0"/>
                        <a:t>　　　　　　　　２年生</a:t>
                      </a:r>
                      <a:r>
                        <a:rPr kumimoji="1" lang="ja-JP" altLang="en-US" sz="1100" dirty="0" smtClean="0"/>
                        <a:t>　</a:t>
                      </a:r>
                      <a:r>
                        <a:rPr kumimoji="1" lang="ja-JP" altLang="en-US" sz="1100" dirty="0" smtClean="0"/>
                        <a:t>４４％</a:t>
                      </a:r>
                      <a:endParaRPr kumimoji="1" lang="en-US" altLang="ja-JP" sz="1100" dirty="0" smtClean="0"/>
                    </a:p>
                    <a:p>
                      <a:r>
                        <a:rPr kumimoji="1" lang="ja-JP" altLang="en-US" sz="1100" dirty="0" smtClean="0"/>
                        <a:t>　　　　　　　　３年生</a:t>
                      </a:r>
                      <a:r>
                        <a:rPr kumimoji="1" lang="ja-JP" altLang="en-US" sz="1100" dirty="0" smtClean="0"/>
                        <a:t>　３８％　</a:t>
                      </a:r>
                      <a:r>
                        <a:rPr kumimoji="1" lang="ja-JP" altLang="en-US" sz="1100" dirty="0" smtClean="0"/>
                        <a:t>　　　</a:t>
                      </a:r>
                      <a:r>
                        <a:rPr kumimoji="1" lang="ja-JP" altLang="en-US" sz="1100" dirty="0" smtClean="0"/>
                        <a:t>　</a:t>
                      </a:r>
                      <a:r>
                        <a:rPr kumimoji="1" lang="ja-JP" altLang="en-US" sz="1100" dirty="0" smtClean="0"/>
                        <a:t>　</a:t>
                      </a:r>
                      <a:r>
                        <a:rPr kumimoji="1" lang="ja-JP" altLang="en-US" sz="1100" b="1" u="sng" dirty="0" smtClean="0"/>
                        <a:t>全体３７％</a:t>
                      </a:r>
                      <a:endParaRPr kumimoji="1" lang="ja-JP" altLang="en-US" sz="1100" b="1" u="sng" dirty="0"/>
                    </a:p>
                  </a:txBody>
                  <a:tcPr anchor="ctr"/>
                </a:tc>
                <a:extLst>
                  <a:ext uri="{0D108BD9-81ED-4DB2-BD59-A6C34878D82A}">
                    <a16:rowId xmlns:a16="http://schemas.microsoft.com/office/drawing/2014/main" val="3966583641"/>
                  </a:ext>
                </a:extLst>
              </a:tr>
            </a:tbl>
          </a:graphicData>
        </a:graphic>
      </p:graphicFrame>
      <p:pic>
        <p:nvPicPr>
          <p:cNvPr id="4" name="図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259822" y="4635441"/>
            <a:ext cx="2590800" cy="1943100"/>
          </a:xfrm>
          <a:prstGeom prst="rect">
            <a:avLst/>
          </a:prstGeom>
        </p:spPr>
      </p:pic>
      <p:pic>
        <p:nvPicPr>
          <p:cNvPr id="5" name="図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32000" y="4636800"/>
            <a:ext cx="2592000" cy="1944000"/>
          </a:xfrm>
          <a:prstGeom prst="rect">
            <a:avLst/>
          </a:prstGeom>
        </p:spPr>
      </p:pic>
      <p:pic>
        <p:nvPicPr>
          <p:cNvPr id="12" name="図 11"/>
          <p:cNvPicPr>
            <a:picLocks noChangeAspect="1"/>
          </p:cNvPicPr>
          <p:nvPr/>
        </p:nvPicPr>
        <p:blipFill>
          <a:blip r:embed="rId4" cstate="hq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082986" y="4635441"/>
            <a:ext cx="2592000" cy="1944000"/>
          </a:xfrm>
          <a:prstGeom prst="rect">
            <a:avLst/>
          </a:prstGeom>
        </p:spPr>
      </p:pic>
      <p:sp>
        <p:nvSpPr>
          <p:cNvPr id="13" name="テキスト ボックス 12"/>
          <p:cNvSpPr txBox="1"/>
          <p:nvPr/>
        </p:nvSpPr>
        <p:spPr>
          <a:xfrm>
            <a:off x="435458" y="3957143"/>
            <a:ext cx="8013466" cy="523220"/>
          </a:xfrm>
          <a:prstGeom prst="rect">
            <a:avLst/>
          </a:prstGeom>
        </p:spPr>
        <p:txBody>
          <a:bodyPr wrap="square" rtlCol="0">
            <a:spAutoFit/>
          </a:bodyPr>
          <a:lstStyle/>
          <a:p>
            <a:pPr marL="0" indent="0">
              <a:buNone/>
            </a:pPr>
            <a:r>
              <a:rPr kumimoji="1" lang="ja-JP" altLang="en-US" sz="1400" dirty="0" smtClean="0"/>
              <a:t>＜これまでの実施日と参加人数＞</a:t>
            </a:r>
            <a:endParaRPr kumimoji="1" lang="en-US" altLang="ja-JP" sz="1400" dirty="0" smtClean="0"/>
          </a:p>
          <a:p>
            <a:pPr marL="0" indent="0">
              <a:buNone/>
            </a:pPr>
            <a:r>
              <a:rPr kumimoji="1" lang="ja-JP" altLang="en-US" sz="1400" dirty="0" smtClean="0"/>
              <a:t>　①</a:t>
            </a:r>
            <a:r>
              <a:rPr lang="en-US" altLang="ja-JP" sz="1400" dirty="0"/>
              <a:t> </a:t>
            </a:r>
            <a:r>
              <a:rPr kumimoji="1" lang="ja-JP" altLang="en-US" sz="1400" dirty="0" smtClean="0"/>
              <a:t>５月</a:t>
            </a:r>
            <a:r>
              <a:rPr lang="ja-JP" altLang="en-US" sz="1400" dirty="0" smtClean="0"/>
              <a:t>１７</a:t>
            </a:r>
            <a:r>
              <a:rPr kumimoji="1" lang="ja-JP" altLang="en-US" sz="1400" dirty="0" smtClean="0"/>
              <a:t>日（土）２人　　② </a:t>
            </a:r>
            <a:r>
              <a:rPr lang="ja-JP" altLang="en-US" sz="1400" dirty="0" smtClean="0"/>
              <a:t>６月２１日（土）１２人　　③ ７月１９日（土</a:t>
            </a:r>
            <a:r>
              <a:rPr lang="ja-JP" altLang="en-US" sz="1400" dirty="0" smtClean="0"/>
              <a:t>）１０人</a:t>
            </a:r>
            <a:endParaRPr lang="en-US" altLang="ja-JP" sz="1400" dirty="0" smtClean="0"/>
          </a:p>
        </p:txBody>
      </p:sp>
    </p:spTree>
    <p:extLst>
      <p:ext uri="{BB962C8B-B14F-4D97-AF65-F5344CB8AC3E}">
        <p14:creationId xmlns:p14="http://schemas.microsoft.com/office/powerpoint/2010/main" val="2428098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buNone/>
          <a:defRPr sz="135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9911</TotalTime>
  <Words>4597</Words>
  <Application>Microsoft Office PowerPoint</Application>
  <PresentationFormat>画面に合わせる (4:3)</PresentationFormat>
  <Paragraphs>991</Paragraphs>
  <Slides>18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ＭＳ ゴシック</vt:lpstr>
      <vt:lpstr>游ゴシック</vt:lpstr>
      <vt:lpstr>游ゴシック Light</vt:lpstr>
      <vt:lpstr>游明朝</vt:lpstr>
      <vt:lpstr>Arial</vt:lpstr>
      <vt:lpstr>Calibri</vt:lpstr>
      <vt:lpstr>Calibri Light</vt:lpstr>
      <vt:lpstr>Times New Roman</vt:lpstr>
      <vt:lpstr>Wingdings</vt:lpstr>
      <vt:lpstr>Office テーマ</vt:lpstr>
      <vt:lpstr>令和７年度  鹿角市中学校部活動地域移行推進委員会  第１回スポーツ分科会　資料     「Ｒ６までの概要とＲ７の主な取組」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鹿角市部活動地域移行検討委員会  令和５年度　第３回会議資料</dc:title>
  <dc:creator>田村 めぐみ</dc:creator>
  <cp:lastModifiedBy>青山 秀人</cp:lastModifiedBy>
  <cp:revision>565</cp:revision>
  <cp:lastPrinted>2025-07-22T06:33:33Z</cp:lastPrinted>
  <dcterms:modified xsi:type="dcterms:W3CDTF">2025-07-22T06:33:38Z</dcterms:modified>
</cp:coreProperties>
</file>